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60" r:id="rId5"/>
    <p:sldId id="262" r:id="rId6"/>
    <p:sldId id="263" r:id="rId7"/>
    <p:sldId id="261" r:id="rId8"/>
    <p:sldId id="267" r:id="rId9"/>
    <p:sldId id="264" r:id="rId10"/>
    <p:sldId id="258" r:id="rId11"/>
    <p:sldId id="25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66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717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110;&#1103;\&#1084;&#1091;&#1079;&#1080;&#1082;&#1072;%20&#1076;&#1086;%20&#1087;&#1088;&#1077;&#1079;&#1077;&#1085;&#1090;&#1072;&#1094;&#1110;&#1111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2132856"/>
            <a:ext cx="8646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ВИВЧАЄМО ЛІТЕРИ</a:t>
            </a:r>
            <a:endParaRPr lang="uk-U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9504" y="515719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</a:t>
            </a:r>
            <a:r>
              <a:rPr lang="uk-UA" dirty="0" smtClean="0">
                <a:solidFill>
                  <a:schemeClr val="bg1"/>
                </a:solidFill>
              </a:rPr>
              <a:t>Підготувала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       вчитель-методист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     </a:t>
            </a:r>
            <a:r>
              <a:rPr lang="uk-UA" dirty="0" err="1" smtClean="0">
                <a:solidFill>
                  <a:schemeClr val="bg1"/>
                </a:solidFill>
              </a:rPr>
              <a:t>Великодедеркальської</a:t>
            </a:r>
            <a:r>
              <a:rPr lang="uk-UA" dirty="0" smtClean="0">
                <a:solidFill>
                  <a:schemeClr val="bg1"/>
                </a:solidFill>
              </a:rPr>
              <a:t> загальноосвітньої школи І-ІІІ ступенів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КОСТЮК  ГАЛИНА  ПАВЛІВНА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071670" y="2643182"/>
            <a:ext cx="5572164" cy="85725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Як цікаво з текстом працювати</a:t>
            </a:r>
            <a:endParaRPr lang="ru-RU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357158" y="1285860"/>
            <a:ext cx="2357454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uk-UA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“Живих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картин”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071802" y="500042"/>
            <a:ext cx="2857520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Звуконаслідування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215074" y="1214422"/>
            <a:ext cx="2714644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Вираження почуттів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14282" y="3786190"/>
            <a:ext cx="2643206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Інсценізація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00166" y="5429264"/>
            <a:ext cx="3000396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Прогнозування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286512" y="3929066"/>
            <a:ext cx="2643238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Моделювання системами образів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857752" y="5429264"/>
            <a:ext cx="2786082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Складання сюжетних схем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4357686" y="1714488"/>
            <a:ext cx="285752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8651288">
            <a:off x="3080057" y="1827045"/>
            <a:ext cx="265912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2784403">
            <a:off x="5589409" y="1742427"/>
            <a:ext cx="292302" cy="9621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1608818">
            <a:off x="3912348" y="3624943"/>
            <a:ext cx="247821" cy="17246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9788809">
            <a:off x="5113740" y="3571431"/>
            <a:ext cx="264331" cy="1805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8428446">
            <a:off x="5690186" y="3453480"/>
            <a:ext cx="261457" cy="11384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3885174">
            <a:off x="3226796" y="3442327"/>
            <a:ext cx="275297" cy="12601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329378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Казка про кошеня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6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Кошеня мало мисочку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молоком, яке наливала дівчинка. Одного разу йому    </a:t>
            </a:r>
          </a:p>
          <a:p>
            <a:pPr>
              <a:buNone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все набридло і воно вирушило до лісу. Там співали пташки, росли квіти, літали  </a:t>
            </a:r>
          </a:p>
          <a:p>
            <a:pPr>
              <a:buNone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бабки, у струмочку плавали рибки.</a:t>
            </a:r>
          </a:p>
          <a:p>
            <a:pPr>
              <a:buNone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Он </a:t>
            </a:r>
            <a:r>
              <a:rPr lang="uk-UA" sz="16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біжить стежкою їжак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Їжаче, я дуже хочу їсти! Ти не бачив мисочки з молоком?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Ні, не бачив, але я нагодую тебе сушеними грибами та яблуками.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такого не їм!</a:t>
            </a:r>
          </a:p>
          <a:p>
            <a:pPr>
              <a:buFontTx/>
              <a:buChar char="-"/>
            </a:pPr>
            <a:r>
              <a:rPr lang="uk-UA" sz="16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Білочка та зайчик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теж </a:t>
            </a:r>
            <a:r>
              <a:rPr lang="uk-UA" sz="16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 пригощали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Дівчинка стояла біля будиночка. </a:t>
            </a:r>
            <a:r>
              <a:rPr lang="uk-UA" sz="16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Кошеня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щодуху </a:t>
            </a:r>
            <a:r>
              <a:rPr lang="uk-UA" sz="16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прибігло до неї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Вона налила йому молока. Кошеня поїло й заснуло на руках у дівчинки. </a:t>
            </a:r>
          </a:p>
          <a:p>
            <a:pPr algn="r"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Галиною </a:t>
            </a:r>
            <a:r>
              <a:rPr lang="uk-UA" sz="1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Малик</a:t>
            </a:r>
            <a:endParaRPr lang="uk-UA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Знайдіть схеми цих речень</a:t>
            </a:r>
          </a:p>
          <a:p>
            <a:pPr>
              <a:buNone/>
            </a:pPr>
            <a:endParaRPr lang="uk-UA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572266" y="46426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48" y="47863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57290" y="47863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00232" y="478632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001422" y="46426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43504" y="478632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29322" y="478632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15140" y="478632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36547" y="54641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4348" y="56435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57290" y="564357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28794" y="564357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14612" y="56435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428992" y="564357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965703" y="54641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143504" y="56435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929322" y="564357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58016" y="564357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429520" y="564357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2643174" y="4714884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4143372" y="557214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358082" y="4714884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8072462" y="557214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0898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Переказ казки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 сюжетними малюнками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nk0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4071942"/>
            <a:ext cx="2000264" cy="2446924"/>
          </a:xfrm>
        </p:spPr>
      </p:pic>
      <p:pic>
        <p:nvPicPr>
          <p:cNvPr id="6" name="Рисунок 5" descr="konk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428736"/>
            <a:ext cx="2214578" cy="2463154"/>
          </a:xfrm>
          <a:prstGeom prst="rect">
            <a:avLst/>
          </a:prstGeom>
        </p:spPr>
      </p:pic>
      <p:pic>
        <p:nvPicPr>
          <p:cNvPr id="7" name="Рисунок 6" descr="konk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428736"/>
            <a:ext cx="2500330" cy="2419384"/>
          </a:xfrm>
          <a:prstGeom prst="rect">
            <a:avLst/>
          </a:prstGeom>
        </p:spPr>
      </p:pic>
      <p:pic>
        <p:nvPicPr>
          <p:cNvPr id="8" name="Рисунок 7" descr="konk0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071942"/>
            <a:ext cx="2214578" cy="2457642"/>
          </a:xfrm>
          <a:prstGeom prst="rect">
            <a:avLst/>
          </a:prstGeom>
        </p:spPr>
      </p:pic>
      <p:pic>
        <p:nvPicPr>
          <p:cNvPr id="9" name="Рисунок 8" descr="konk0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1428737"/>
            <a:ext cx="2928958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5206" y="6457890"/>
            <a:ext cx="19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Інсценізація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Усюди добре, а вдома найкраще.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3653053" cy="2428892"/>
          </a:xfrm>
        </p:spPr>
      </p:pic>
      <p:pic>
        <p:nvPicPr>
          <p:cNvPr id="5" name="Рисунок 4" descr="DSC_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643338" cy="2422433"/>
          </a:xfrm>
          <a:prstGeom prst="rect">
            <a:avLst/>
          </a:prstGeom>
        </p:spPr>
      </p:pic>
      <p:pic>
        <p:nvPicPr>
          <p:cNvPr id="6" name="Рисунок 5" descr="DSC_0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3545612" cy="2357454"/>
          </a:xfrm>
          <a:prstGeom prst="rect">
            <a:avLst/>
          </a:prstGeom>
        </p:spPr>
      </p:pic>
      <p:pic>
        <p:nvPicPr>
          <p:cNvPr id="7" name="Рисунок 6" descr="DSC_0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071942"/>
            <a:ext cx="3643338" cy="2422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2714620"/>
            <a:ext cx="3929090" cy="785818"/>
          </a:xfrm>
          <a:prstGeom prst="roundRect">
            <a:avLst>
              <a:gd name="adj" fmla="val 3121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До Букварика йдемо</a:t>
            </a:r>
            <a:endParaRPr lang="ru-RU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785794"/>
            <a:ext cx="1571636" cy="1143008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Немовні звуки</a:t>
            </a:r>
            <a:endParaRPr lang="ru-RU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428604"/>
            <a:ext cx="1928826" cy="1714512"/>
          </a:xfrm>
          <a:prstGeom prst="roundRect">
            <a:avLst>
              <a:gd name="adj" fmla="val 153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Виділення речення з мовного потоку (графічне моделювання)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428604"/>
            <a:ext cx="2714644" cy="2000264"/>
          </a:xfrm>
          <a:prstGeom prst="roundRect">
            <a:avLst>
              <a:gd name="adj" fmla="val 15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Формування фонетичного слуху, удосконалення </a:t>
            </a:r>
            <a:r>
              <a:rPr lang="uk-UA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звуковимови</a:t>
            </a:r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звуково</a:t>
            </a:r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– складове моделювання)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3929066"/>
            <a:ext cx="3071834" cy="928694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Аналітично – синтетична робота над реченнями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3929066"/>
            <a:ext cx="2857520" cy="928694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Ознайомлення зі словами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5500702"/>
            <a:ext cx="1571636" cy="500066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Розповідні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56" y="6143644"/>
            <a:ext cx="1571636" cy="500066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Питальні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5429264"/>
            <a:ext cx="1571636" cy="500066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Спонукальні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5500702"/>
            <a:ext cx="1571636" cy="1000132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Назвами предметів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86710" y="5286388"/>
            <a:ext cx="1143008" cy="500066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5929330"/>
            <a:ext cx="1571636" cy="500066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2143108" y="2000240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3822695" y="2393943"/>
            <a:ext cx="427834" cy="70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929190" y="1643050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571736" y="357187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29124" y="3571876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1000100" y="492919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1857356" y="5357826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928926" y="492919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5500694" y="492919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6643702" y="5214950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643834" y="4929198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музика до презентації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43834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928670"/>
            <a:ext cx="3857652" cy="2571768"/>
          </a:xfrm>
          <a:prstGeom prst="roundRect">
            <a:avLst>
              <a:gd name="adj" fmla="val 15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 яких звуків складається слово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– навчити вслухатись у слово, чути звуки і визначати їх послідовність. Звукова модель.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“СОМ” – (с-с-с-о-м)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(с-о-о-о-м)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(с-о-м-м-м)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 для гри: рак, жук,сім, око, кінь,слива,риба.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928670"/>
            <a:ext cx="3857652" cy="2571768"/>
          </a:xfrm>
          <a:prstGeom prst="roundRect">
            <a:avLst>
              <a:gd name="adj" fmla="val 15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Станьте в ряд!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– закріплення звукового аналізу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Називаю слово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“мак”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Запитую скільки звуків у слові. Три гравці вибирають, якими звуками вони хотіли б бути (звуків не називаю). Діти стають в ряд за порядком. В кінці слово читають. Слова для гри: тато, квітка, око, лото, котик.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929066"/>
            <a:ext cx="3786214" cy="2571768"/>
          </a:xfrm>
          <a:prstGeom prst="roundRect">
            <a:avLst>
              <a:gd name="adj" fmla="val 15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“Назви</a:t>
            </a:r>
            <a:r>
              <a:rPr lang="uk-UA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перші </a:t>
            </a:r>
            <a:r>
              <a:rPr lang="uk-UA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звуки”</a:t>
            </a:r>
            <a:endParaRPr lang="uk-UA" b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– розрізняти тверді і м’які звуки.</a:t>
            </a:r>
          </a:p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фара – фільм               лопата – льон</a:t>
            </a:r>
          </a:p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зайчик – Зіна                   кит – кіт </a:t>
            </a:r>
          </a:p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сом – сім                       лис – ліс </a:t>
            </a:r>
          </a:p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лин – лінь                      бик - бік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3929066"/>
            <a:ext cx="3857652" cy="2571768"/>
          </a:xfrm>
          <a:prstGeom prst="roundRect">
            <a:avLst>
              <a:gd name="adj" fmla="val 15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Поміняй звуки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– розвиток уяви, мислення.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 для гри: дудка - …(будка), лінь - …(тінь), порт - …(торт), день - ..(пень), гак - …(лак),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сіль - ..(міль).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Біг - …(бік), рів - …(рік),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ніс - …(ніж), кит - …(кіт),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жар - …(жир), дим - …(дім)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0298" y="214290"/>
            <a:ext cx="4143404" cy="500066"/>
          </a:xfrm>
          <a:prstGeom prst="roundRect">
            <a:avLst>
              <a:gd name="adj" fmla="val 20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Послухаємо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86050" y="2428868"/>
            <a:ext cx="3286148" cy="16430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Знайомтесь, літера нова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0100" y="1071546"/>
            <a:ext cx="2071702" cy="92869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Виділення звука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678" y="428604"/>
            <a:ext cx="2285984" cy="92869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Чітка вимова (артикуляція)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57884" y="928670"/>
            <a:ext cx="2571768" cy="107157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Характеристика за якісною ознакою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2428868"/>
            <a:ext cx="2285984" cy="857256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Орфоепічні вправи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4000504"/>
            <a:ext cx="2786082" cy="100013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Звуковий, </a:t>
            </a:r>
          </a:p>
          <a:p>
            <a:pPr algn="ctr"/>
            <a:r>
              <a:rPr lang="uk-UA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– складовий </a:t>
            </a:r>
          </a:p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аналіз слів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2714620"/>
            <a:ext cx="2000264" cy="2286016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Зіставлення звукових значень букв (</a:t>
            </a:r>
            <a:r>
              <a:rPr lang="uk-UA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метаграми</a:t>
            </a:r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ребуси)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71604" y="5214950"/>
            <a:ext cx="3643306" cy="1428736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Розпізнавання звука (букви) в різних ситуаціях: складах, словах, реченнях. Визначення місця та ролі</a:t>
            </a:r>
            <a:endParaRPr lang="ru-RU" sz="16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29256" y="5429264"/>
            <a:ext cx="2285984" cy="857256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Графічне зображення літери</a:t>
            </a:r>
            <a:endParaRPr lang="ru-RU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3965571" y="1893083"/>
            <a:ext cx="927900" cy="794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286116" y="4500570"/>
            <a:ext cx="1000132" cy="285752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286380" y="1857364"/>
            <a:ext cx="785818" cy="500066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786050" y="1928802"/>
            <a:ext cx="642942" cy="500066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285984" y="3571876"/>
            <a:ext cx="571504" cy="214314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072198" y="2857496"/>
            <a:ext cx="571504" cy="214314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57884" y="3714752"/>
            <a:ext cx="642942" cy="357190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964909" y="4250537"/>
            <a:ext cx="1357322" cy="857256"/>
          </a:xfrm>
          <a:prstGeom prst="straightConnector1">
            <a:avLst/>
          </a:prstGeom>
          <a:ln cap="flat"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928670"/>
            <a:ext cx="4357718" cy="3286148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Чарівна буква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пропонує дітям перетворити всі записані на дошці слова в зовсім інші, з допомогою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“чарівної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букв”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Що це за буква – діти повинні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здогататись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самі і знайти її місце в словах.</a:t>
            </a:r>
          </a:p>
          <a:p>
            <a:pPr algn="ctr"/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Алка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(галка), лід (глід), нити (гнити), бере (берег), раб (граб).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43174" y="214290"/>
            <a:ext cx="3714776" cy="64294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Вивчаємо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00562" y="3500438"/>
            <a:ext cx="3786214" cy="128588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Графіка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Куди голка, туди й нитка -  вийшла буква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“ге”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тендітна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Л.Андрієнко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1000108"/>
            <a:ext cx="3571900" cy="235745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Спробуй відгадай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Він стрибає – скік та скік!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співає цілий рік: </a:t>
            </a:r>
          </a:p>
          <a:p>
            <a:pPr algn="ctr"/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“Коло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хати жив,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Довгу зиму </a:t>
            </a:r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пережив”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який він молодець цей сіренький … (горобець).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4500570"/>
            <a:ext cx="3643338" cy="207170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Шарада</a:t>
            </a:r>
          </a:p>
          <a:p>
            <a:pPr algn="ctr"/>
            <a:r>
              <a:rPr lang="uk-UA" sz="1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Живуть у річці,</a:t>
            </a:r>
          </a:p>
          <a:p>
            <a:pPr algn="ctr"/>
            <a:r>
              <a:rPr lang="uk-UA" sz="1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Клешні мають,</a:t>
            </a:r>
          </a:p>
          <a:p>
            <a:pPr algn="ctr"/>
            <a:r>
              <a:rPr lang="uk-UA" sz="16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Допишем</a:t>
            </a:r>
            <a:r>
              <a:rPr lang="uk-UA" sz="1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до початку “г” – </a:t>
            </a:r>
          </a:p>
          <a:p>
            <a:pPr algn="ctr"/>
            <a:r>
              <a:rPr lang="uk-UA" sz="1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 садок весною прилітають.</a:t>
            </a:r>
          </a:p>
          <a:p>
            <a:pPr algn="ctr"/>
            <a:r>
              <a:rPr lang="uk-UA" sz="1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(Г- раки)</a:t>
            </a:r>
          </a:p>
        </p:txBody>
      </p:sp>
      <p:sp>
        <p:nvSpPr>
          <p:cNvPr id="9" name="Овал 8"/>
          <p:cNvSpPr/>
          <p:nvPr/>
        </p:nvSpPr>
        <p:spPr>
          <a:xfrm>
            <a:off x="4572000" y="5072074"/>
            <a:ext cx="3643338" cy="16430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Метаграма</a:t>
            </a:r>
            <a:endParaRPr lang="uk-UA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Читаєм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“г” - на неї птах сідає,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Змінити “г” на “б” – звірятком пострибає.</a:t>
            </a:r>
          </a:p>
          <a:p>
            <a:pPr algn="ctr"/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(Гілка – білка)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857620" y="3357562"/>
            <a:ext cx="3643338" cy="714380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Вчимося читати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596" y="1928802"/>
            <a:ext cx="2428892" cy="1214446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Вміння інтонацією підкреслювати звуки, моделювати їх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00364" y="428604"/>
            <a:ext cx="2857520" cy="1214446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Читання словами з орієнтацією на голосний звук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143636" y="1428736"/>
            <a:ext cx="2786082" cy="1000132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швидкої реакції на слово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5008" y="4929198"/>
            <a:ext cx="3071834" cy="1357322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Пізнавальний матеріал: кросворди, ребуси, вправи, ігри зі словами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596" y="4143380"/>
            <a:ext cx="3000364" cy="857256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Трирівнева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диференціація читання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5857892"/>
            <a:ext cx="1285884" cy="785818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Вміють читати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29058" y="5857892"/>
            <a:ext cx="1285884" cy="785818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Читають добре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3108" y="5857892"/>
            <a:ext cx="1285884" cy="785818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Читають повільно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963587" y="5322107"/>
            <a:ext cx="572298" cy="213520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6286512" y="2571744"/>
            <a:ext cx="714380" cy="571504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3000364" y="2500306"/>
            <a:ext cx="1428760" cy="714380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643306" y="4214818"/>
            <a:ext cx="1357322" cy="285752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607851" y="4393413"/>
            <a:ext cx="642942" cy="285752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4251323" y="2179629"/>
            <a:ext cx="1357322" cy="569916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1928794" y="5143512"/>
            <a:ext cx="571504" cy="571504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43174" y="5143512"/>
            <a:ext cx="1571636" cy="571504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143372" y="357166"/>
            <a:ext cx="3643338" cy="714380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143372" y="1571612"/>
            <a:ext cx="4572032" cy="4929222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“Слова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трьох </a:t>
            </a:r>
            <a:r>
              <a:rPr lang="uk-UA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букв”</a:t>
            </a:r>
            <a:endPara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цю гру бажано грати до того часу, поки діти не навчаться швидко і легко читати слова, які складаються з трьох , чотирьох і т. д. букв. Щоб ця гра не набридала і завжди була цікавою, можна її урізноманітнити, придумавши казку. </a:t>
            </a:r>
          </a:p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Наприклад. </a:t>
            </a: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 був … хто? (кіт). Зайшов він у .. що? (дім). Хотів з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їсти … що? (сир). Раптом прилетіла … хто? (оса). </a:t>
            </a:r>
            <a:r>
              <a:rPr lang="uk-UA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Мурчик</a:t>
            </a: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вигнав її і вона полетіла у … що? (ліс). Там сіла на дерево і почула, що пахне … що? (мед). Стала повзти по дереву, а назустріч їй … хто? (жук). Копнув осу у … що? (бік). Та образилася і штовхнула його … куди? у (ніс). Довго сперечалися, а потім полетіли … куди? на (луг).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34" y="1071546"/>
            <a:ext cx="2857520" cy="1571636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            І</a:t>
            </a:r>
          </a:p>
          <a:p>
            <a:pPr algn="ctr"/>
            <a:endPara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          Ч</a:t>
            </a:r>
          </a:p>
          <a:p>
            <a:pPr algn="ctr"/>
            <a:endPara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             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00034" y="3000372"/>
            <a:ext cx="2857520" cy="928694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л +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бин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н +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різв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 +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ка=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00034" y="4286256"/>
            <a:ext cx="2857520" cy="2214578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гра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ловив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гукала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гусоньки</a:t>
            </a:r>
          </a:p>
          <a:p>
            <a:pPr algn="ctr"/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гелготали</a:t>
            </a:r>
            <a:endPara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господарка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43042" y="128586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215340" y="15708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1571604" y="185736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358084" y="2142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43042" y="242886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408" y="185928"/>
            <a:ext cx="5663184" cy="6486144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0034" y="428604"/>
            <a:ext cx="8143932" cy="6143668"/>
          </a:xfrm>
          <a:prstGeom prst="round2Diag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rtDeco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Спробуй прочитати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миЗа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тоСять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ромозні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декинь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пеТер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рібпотні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вокзани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жилі.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віДчатка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лопхчики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ругтом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жібать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вокзанку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вокзають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дульо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вокзанах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кільСки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міхус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дарості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ніСгове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зайча</a:t>
            </a:r>
          </a:p>
          <a:p>
            <a:pPr algn="ctr"/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вуб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петлий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ніСг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вуб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комрий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йшлиВи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тиді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відр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оЩ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борити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ляКо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тасв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пиліти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нісговика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кашаС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дубе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девмідь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неЖі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леманький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нолс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тюКаша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пиліть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чезайня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зулі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зулі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саплись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рокови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шана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роКова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ужє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косовиту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ватру.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реШсть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ріЗки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ліба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енї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левикі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ошстій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дигоні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амам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їдоти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ріЗку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миЗовий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чевір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водНрі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нильсий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ромоз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мезатіль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довма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петло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чепі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вежріють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гувлтнки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буБася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жев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коЮр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тачиє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леМанька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діНайка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лусхає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саВька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гіл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патси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тукочку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рБат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рестса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гоІр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дюЛа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рбат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рестса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дюЛа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ламенька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гоІр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жев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ливекий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ніВ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лошкяр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віДчинка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дягвла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лапьто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дюЛа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лугяти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лопХчик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віс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сипати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силта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рудгу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2330" y="645789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 Г.П.</a:t>
            </a:r>
          </a:p>
          <a:p>
            <a:pPr algn="ctr"/>
            <a:r>
              <a:rPr lang="uk-UA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Великодедеркальська</a:t>
            </a:r>
            <a:r>
              <a:rPr lang="uk-U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724</TotalTime>
  <Words>1135</Words>
  <Application>Microsoft Office PowerPoint</Application>
  <PresentationFormat>Екран (4:3)</PresentationFormat>
  <Paragraphs>159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Казка про кошеня</vt:lpstr>
      <vt:lpstr>Переказ казки  за сюжетними малюнками</vt:lpstr>
      <vt:lpstr>Інсценізація Усюди добре, а вдома найкраще.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Grey Wolf</cp:lastModifiedBy>
  <cp:revision>76</cp:revision>
  <dcterms:modified xsi:type="dcterms:W3CDTF">2014-11-10T08:13:24Z</dcterms:modified>
</cp:coreProperties>
</file>