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45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880BBB-6D10-4A45-AE8B-D682396773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9CBC07-3287-444F-81EA-9450ED61F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1;&#1082;&#1088;&#1072;&#1111;&#1085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owa48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2066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41433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Літературне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читання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688" y="4214818"/>
            <a:ext cx="8858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Ігри  </a:t>
            </a:r>
            <a:r>
              <a:rPr lang="uk-UA" sz="5400" b="1" cap="none" spc="0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 вправи  для                                 розвитку  </a:t>
            </a:r>
            <a:r>
              <a:rPr lang="uk-UA" sz="54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читання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3579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err="1"/>
              <a:t>Летута</a:t>
            </a:r>
            <a:r>
              <a:rPr lang="uk-UA" sz="1200" dirty="0"/>
              <a:t> Тетяна Олексіївна  </a:t>
            </a:r>
            <a:r>
              <a:rPr lang="uk-UA" sz="1200" dirty="0" err="1" smtClean="0"/>
              <a:t>Вільнозапорізька</a:t>
            </a:r>
            <a:r>
              <a:rPr lang="uk-UA" sz="1200" dirty="0" smtClean="0"/>
              <a:t> </a:t>
            </a:r>
            <a:r>
              <a:rPr lang="uk-UA" sz="1200" dirty="0" err="1" smtClean="0"/>
              <a:t>зош</a:t>
            </a:r>
            <a:r>
              <a:rPr lang="uk-UA" sz="1200" dirty="0" smtClean="0"/>
              <a:t> </a:t>
            </a:r>
            <a:r>
              <a:rPr lang="uk-UA" sz="1200" dirty="0"/>
              <a:t>І-ІІІ ст.</a:t>
            </a:r>
            <a:endParaRPr lang="ru-RU" sz="1200" dirty="0"/>
          </a:p>
        </p:txBody>
      </p:sp>
      <p:pic>
        <p:nvPicPr>
          <p:cNvPr id="12" name="украї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>
            <a:off x="0" y="0"/>
            <a:ext cx="2857500" cy="2643182"/>
          </a:xfrm>
          <a:prstGeom prst="rect">
            <a:avLst/>
          </a:prstGeom>
        </p:spPr>
      </p:pic>
      <p:pic>
        <p:nvPicPr>
          <p:cNvPr id="4" name="Рисунок 3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 rot="10800000">
            <a:off x="6286500" y="4214818"/>
            <a:ext cx="2857500" cy="2643182"/>
          </a:xfrm>
          <a:prstGeom prst="rect">
            <a:avLst/>
          </a:prstGeom>
        </p:spPr>
      </p:pic>
      <p:pic>
        <p:nvPicPr>
          <p:cNvPr id="5" name="Рисунок 4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 rot="16200000">
            <a:off x="-107163" y="4107663"/>
            <a:ext cx="2857500" cy="2643174"/>
          </a:xfrm>
          <a:prstGeom prst="rect">
            <a:avLst/>
          </a:prstGeom>
        </p:spPr>
      </p:pic>
      <p:pic>
        <p:nvPicPr>
          <p:cNvPr id="6" name="Рисунок 5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 rot="5400000">
            <a:off x="6393663" y="107163"/>
            <a:ext cx="2857500" cy="2643174"/>
          </a:xfrm>
          <a:prstGeom prst="rect">
            <a:avLst/>
          </a:prstGeom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  «</a:t>
            </a:r>
            <a:r>
              <a:rPr lang="uk-UA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Розсипанка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428736"/>
            <a:ext cx="707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Побудуйте  речення,  відновіть  текст. Попрацюйте в групах.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-2654300" y="612775"/>
            <a:ext cx="914400" cy="9144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-3063875" y="708025"/>
            <a:ext cx="914400" cy="914400"/>
          </a:xfrm>
          <a:prstGeom prst="rect">
            <a:avLst/>
          </a:prstGeom>
          <a:solidFill>
            <a:srgbClr val="4F81BD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---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10800000" flipV="1">
            <a:off x="642878" y="2071678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нашої , столиця , Це , держави.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на, одного , честь,  Названо , із, міста , засновників,князя Кия.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місто, Україні,  в,  Найбільше,  - Київ.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одним,  вважають, із, міст, Його, найкрасивіших, світу.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на, стоїть, березі,  Київ, мальовничому,  Дніпра.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6596390"/>
            <a:ext cx="3786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1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4134.jpg"/>
          <p:cNvPicPr>
            <a:picLocks noChangeAspect="1"/>
          </p:cNvPicPr>
          <p:nvPr/>
        </p:nvPicPr>
        <p:blipFill>
          <a:blip r:embed="rId2"/>
          <a:srcRect t="105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428604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Вправа  «Хибне  чи  істинне?»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1214422"/>
            <a:ext cx="8501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Визначити  хибне  чи  істинне  твердження.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14348" y="2000240"/>
            <a:ext cx="778674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Столиця  нашої  держави  -  Київ.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Найбільша  річка  України – Інгул.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Великі  річки  України  Дніпро, Дністер, Дунай  впадають  у Чорне  море.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Сестру  Кия,  Щека,  Хорива  звали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Оксана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Автором оповідання  «Древній  Київ»  є  Наталя Забіла.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072206"/>
            <a:ext cx="3786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200" dirty="0"/>
          </a:p>
        </p:txBody>
      </p:sp>
      <p:pic>
        <p:nvPicPr>
          <p:cNvPr id="10" name="Рисунок 9" descr="arroww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14422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arroww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5143488"/>
            <a:ext cx="1714512" cy="1714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292895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Богдан Хмельницький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92895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Тарас Шевченко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86058"/>
            <a:ext cx="292895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Леся Українка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292895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Ярослав Мудрий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929198"/>
            <a:ext cx="292895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Кий, Щек, Хорив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928670"/>
            <a:ext cx="221457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поетеса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1785926"/>
            <a:ext cx="221457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київський князь</a:t>
            </a:r>
            <a:endParaRPr lang="ru-RU" sz="2000" b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81744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  «Славетні  українці»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714620"/>
            <a:ext cx="221457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засновники Києва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3786190"/>
            <a:ext cx="221457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поет, художник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4929198"/>
            <a:ext cx="221457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гетьман</a:t>
            </a:r>
            <a:endParaRPr lang="ru-RU" sz="2000" b="1" dirty="0"/>
          </a:p>
        </p:txBody>
      </p:sp>
      <p:cxnSp>
        <p:nvCxnSpPr>
          <p:cNvPr id="17" name="Прямая со стрелкой 16"/>
          <p:cNvCxnSpPr>
            <a:stCxn id="4" idx="3"/>
            <a:endCxn id="15" idx="1"/>
          </p:cNvCxnSpPr>
          <p:nvPr/>
        </p:nvCxnSpPr>
        <p:spPr>
          <a:xfrm>
            <a:off x="3428992" y="1285860"/>
            <a:ext cx="2357454" cy="396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14" idx="1"/>
          </p:cNvCxnSpPr>
          <p:nvPr/>
        </p:nvCxnSpPr>
        <p:spPr>
          <a:xfrm>
            <a:off x="3428992" y="2214554"/>
            <a:ext cx="2357454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9" idx="1"/>
          </p:cNvCxnSpPr>
          <p:nvPr/>
        </p:nvCxnSpPr>
        <p:spPr>
          <a:xfrm flipV="1">
            <a:off x="3428992" y="1250141"/>
            <a:ext cx="2357454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10" idx="1"/>
          </p:cNvCxnSpPr>
          <p:nvPr/>
        </p:nvCxnSpPr>
        <p:spPr>
          <a:xfrm flipV="1">
            <a:off x="3428992" y="2107397"/>
            <a:ext cx="2357454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  <a:endCxn id="13" idx="1"/>
          </p:cNvCxnSpPr>
          <p:nvPr/>
        </p:nvCxnSpPr>
        <p:spPr>
          <a:xfrm flipV="1">
            <a:off x="3428992" y="3071810"/>
            <a:ext cx="2357454" cy="2178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214910" y="6581001"/>
            <a:ext cx="3929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467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Гра  « Літери  загубились»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abstrait-consecutive-tricot-de-fond-vecteur-ensemble_293-975.jpg"/>
          <p:cNvPicPr>
            <a:picLocks noChangeAspect="1"/>
          </p:cNvPicPr>
          <p:nvPr/>
        </p:nvPicPr>
        <p:blipFill>
          <a:blip r:embed="rId2"/>
          <a:srcRect t="75807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7" name="Рисунок 6" descr="abstrait-consecutive-tricot-de-fond-vecteur-ensemble_293-975.jpg"/>
          <p:cNvPicPr>
            <a:picLocks noChangeAspect="1"/>
          </p:cNvPicPr>
          <p:nvPr/>
        </p:nvPicPr>
        <p:blipFill>
          <a:blip r:embed="rId2"/>
          <a:srcRect b="75807"/>
          <a:stretch>
            <a:fillRect/>
          </a:stretch>
        </p:blipFill>
        <p:spPr>
          <a:xfrm>
            <a:off x="0" y="0"/>
            <a:ext cx="9144000" cy="1071555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1714488"/>
            <a:ext cx="5595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Вставте  пропущені  літери, прочитайте прислів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2214554"/>
            <a:ext cx="65008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Д.т.на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пл.че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м.т.рі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б.ляч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к.пиш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лиш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т.т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й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м.м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– ні.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З.л.то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ср.бло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не ст..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рі.ть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а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б.тько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м.ти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ц.ни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не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м.ють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48" y="5500702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200" dirty="0"/>
          </a:p>
        </p:txBody>
      </p:sp>
      <p:pic>
        <p:nvPicPr>
          <p:cNvPr id="11" name="Рисунок 10" descr="22a06e090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643050"/>
            <a:ext cx="1914525" cy="376237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955" y="0"/>
            <a:ext cx="9257955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357166"/>
            <a:ext cx="857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Вправа  «Віднови  прислів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85860"/>
            <a:ext cx="207170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  сонці  тепло,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357430"/>
            <a:ext cx="207170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Без  сім</a:t>
            </a:r>
            <a:r>
              <a:rPr lang="ru-RU" dirty="0"/>
              <a:t>’</a:t>
            </a:r>
            <a:r>
              <a:rPr lang="uk-UA" dirty="0"/>
              <a:t>ї  немає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2143140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людей – по розум, </a:t>
            </a:r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72008"/>
            <a:ext cx="207170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Нащо </a:t>
            </a:r>
            <a:r>
              <a:rPr lang="uk-UA" dirty="0" err="1"/>
              <a:t>клад</a:t>
            </a:r>
            <a:r>
              <a:rPr lang="uk-UA" dirty="0"/>
              <a:t>,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285860"/>
            <a:ext cx="221457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</a:t>
            </a:r>
            <a:r>
              <a:rPr lang="uk-UA" dirty="0"/>
              <a:t>щастя  на  землі.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357430"/>
            <a:ext cx="221457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біля матері  добре.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429000"/>
            <a:ext cx="221457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коли в сім</a:t>
            </a:r>
            <a:r>
              <a:rPr lang="ru-RU" dirty="0"/>
              <a:t>’</a:t>
            </a:r>
            <a:r>
              <a:rPr lang="uk-UA" dirty="0"/>
              <a:t>ї  лад.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500570"/>
            <a:ext cx="228601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</a:t>
            </a:r>
            <a:r>
              <a:rPr lang="uk-UA" dirty="0" err="1"/>
              <a:t>мами-</a:t>
            </a:r>
            <a:r>
              <a:rPr lang="uk-UA" dirty="0"/>
              <a:t> по серце.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5" idx="3"/>
            <a:endCxn id="10" idx="1"/>
          </p:cNvCxnSpPr>
          <p:nvPr/>
        </p:nvCxnSpPr>
        <p:spPr>
          <a:xfrm>
            <a:off x="2928926" y="1571612"/>
            <a:ext cx="2071702" cy="110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 flipV="1">
            <a:off x="2928926" y="1607331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12" idx="1"/>
          </p:cNvCxnSpPr>
          <p:nvPr/>
        </p:nvCxnSpPr>
        <p:spPr>
          <a:xfrm>
            <a:off x="3000364" y="3786190"/>
            <a:ext cx="2000264" cy="1035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  <a:endCxn id="11" idx="1"/>
          </p:cNvCxnSpPr>
          <p:nvPr/>
        </p:nvCxnSpPr>
        <p:spPr>
          <a:xfrm flipV="1">
            <a:off x="2928926" y="3750471"/>
            <a:ext cx="2071702" cy="110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14876" y="6072206"/>
            <a:ext cx="3786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200" dirty="0"/>
          </a:p>
        </p:txBody>
      </p:sp>
      <p:pic>
        <p:nvPicPr>
          <p:cNvPr id="23" name="Рисунок 22" descr="arrow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929198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1538" y="714356"/>
            <a:ext cx="707236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Нема без кореня рослини, а нас, людей, без Батьківщини</a:t>
            </a:r>
            <a:endParaRPr lang="ru-RU" sz="4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8662" y="0"/>
            <a:ext cx="607223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500" b="0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6500" dirty="0">
              <a:solidFill>
                <a:srgbClr val="548DD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1314075185_3.jpg"/>
          <p:cNvPicPr>
            <a:picLocks noChangeAspect="1"/>
          </p:cNvPicPr>
          <p:nvPr/>
        </p:nvPicPr>
        <p:blipFill>
          <a:blip r:embed="rId3"/>
          <a:srcRect b="6784"/>
          <a:stretch>
            <a:fillRect/>
          </a:stretch>
        </p:blipFill>
        <p:spPr>
          <a:xfrm>
            <a:off x="2500298" y="2714620"/>
            <a:ext cx="40719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29190" y="6215082"/>
            <a:ext cx="43577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ст..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Гра  «Рухайся  за  стрілкою»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500034" y="1714488"/>
            <a:ext cx="5857916" cy="16430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283273">
            <a:off x="656085" y="1405766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Лю-ди-на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218892">
            <a:off x="1724755" y="1515396"/>
            <a:ext cx="489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без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 rot="1022753">
            <a:off x="2096614" y="1608860"/>
            <a:ext cx="1015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 smtClean="0"/>
              <a:t>Бать-ків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2307466">
            <a:off x="3559946" y="2380471"/>
            <a:ext cx="421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як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2005288">
            <a:off x="2880846" y="1944944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-</a:t>
            </a:r>
            <a:r>
              <a:rPr lang="uk-UA" sz="1600" dirty="0" err="1" smtClean="0"/>
              <a:t>щи-ни</a:t>
            </a:r>
            <a:r>
              <a:rPr lang="uk-UA" sz="1600" dirty="0" smtClean="0"/>
              <a:t>,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 rot="828523">
            <a:off x="3949364" y="2712813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со-ло-вей</a:t>
            </a:r>
            <a:r>
              <a:rPr lang="uk-UA" sz="1600" dirty="0"/>
              <a:t>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 rot="363035">
            <a:off x="5108937" y="2965831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б</a:t>
            </a:r>
            <a:r>
              <a:rPr lang="uk-UA" sz="1600" dirty="0" smtClean="0"/>
              <a:t>ез  </a:t>
            </a:r>
            <a:r>
              <a:rPr lang="uk-UA" sz="1600" dirty="0" err="1" smtClean="0"/>
              <a:t>піс-ні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cxnSp>
        <p:nvCxnSpPr>
          <p:cNvPr id="31" name="Скругленная соединительная линия 30"/>
          <p:cNvCxnSpPr/>
          <p:nvPr/>
        </p:nvCxnSpPr>
        <p:spPr>
          <a:xfrm>
            <a:off x="500034" y="4572008"/>
            <a:ext cx="5786478" cy="15001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491011">
            <a:off x="517341" y="4267020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Бать-ків-щи-на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752118">
            <a:off x="2312538" y="4517852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 smtClean="0"/>
              <a:t>ма-ти</a:t>
            </a:r>
            <a:r>
              <a:rPr lang="uk-UA" sz="1600" dirty="0"/>
              <a:t>, 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 rot="792008">
            <a:off x="2036574" y="440318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uk-UA" dirty="0"/>
              <a:t>–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 rot="2568475">
            <a:off x="3046907" y="4875409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у-мій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349990">
            <a:off x="3603385" y="5369288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за </a:t>
            </a:r>
            <a:r>
              <a:rPr lang="uk-UA" sz="1600" dirty="0" err="1"/>
              <a:t>не-ї</a:t>
            </a:r>
            <a:r>
              <a:rPr lang="uk-UA" sz="1600" dirty="0"/>
              <a:t> 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 rot="812349">
            <a:off x="4316603" y="5604064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жи-ття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225370">
            <a:off x="5162982" y="5740347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від-да-ти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337102_original.jpg"/>
          <p:cNvPicPr>
            <a:picLocks noChangeAspect="1"/>
          </p:cNvPicPr>
          <p:nvPr/>
        </p:nvPicPr>
        <p:blipFill>
          <a:blip r:embed="rId2" cstate="print"/>
          <a:srcRect l="2564" t="4525"/>
          <a:stretch>
            <a:fillRect/>
          </a:stretch>
        </p:blipFill>
        <p:spPr>
          <a:xfrm>
            <a:off x="5500694" y="3357562"/>
            <a:ext cx="2714612" cy="254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57818" y="6611779"/>
            <a:ext cx="328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ст.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 descr="4134.jpg"/>
          <p:cNvPicPr>
            <a:picLocks noChangeAspect="1"/>
          </p:cNvPicPr>
          <p:nvPr/>
        </p:nvPicPr>
        <p:blipFill>
          <a:blip r:embed="rId3"/>
          <a:srcRect r="93262"/>
          <a:stretch>
            <a:fillRect/>
          </a:stretch>
        </p:blipFill>
        <p:spPr>
          <a:xfrm>
            <a:off x="0" y="0"/>
            <a:ext cx="428596" cy="6858000"/>
          </a:xfrm>
          <a:prstGeom prst="rect">
            <a:avLst/>
          </a:prstGeom>
        </p:spPr>
      </p:pic>
      <p:pic>
        <p:nvPicPr>
          <p:cNvPr id="46" name="Рисунок 45" descr="4134.jpg"/>
          <p:cNvPicPr>
            <a:picLocks noChangeAspect="1"/>
          </p:cNvPicPr>
          <p:nvPr/>
        </p:nvPicPr>
        <p:blipFill>
          <a:blip r:embed="rId3"/>
          <a:srcRect l="93262" t="2273"/>
          <a:stretch>
            <a:fillRect/>
          </a:stretch>
        </p:blipFill>
        <p:spPr>
          <a:xfrm>
            <a:off x="8715404" y="0"/>
            <a:ext cx="428596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aple_list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6248" y="4853326"/>
            <a:ext cx="2194305" cy="20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62509794.jpg"/>
          <p:cNvPicPr>
            <a:picLocks noChangeAspect="1"/>
          </p:cNvPicPr>
          <p:nvPr/>
        </p:nvPicPr>
        <p:blipFill>
          <a:blip r:embed="rId3"/>
          <a:srcRect b="7500"/>
          <a:stretch>
            <a:fillRect/>
          </a:stretch>
        </p:blipFill>
        <p:spPr>
          <a:xfrm>
            <a:off x="0" y="0"/>
            <a:ext cx="2857500" cy="2643182"/>
          </a:xfrm>
          <a:prstGeom prst="rect">
            <a:avLst/>
          </a:prstGeom>
        </p:spPr>
      </p:pic>
      <p:pic>
        <p:nvPicPr>
          <p:cNvPr id="4" name="Рисунок 3" descr="362509794.jpg"/>
          <p:cNvPicPr>
            <a:picLocks noChangeAspect="1"/>
          </p:cNvPicPr>
          <p:nvPr/>
        </p:nvPicPr>
        <p:blipFill>
          <a:blip r:embed="rId3"/>
          <a:srcRect b="5000"/>
          <a:stretch>
            <a:fillRect/>
          </a:stretch>
        </p:blipFill>
        <p:spPr>
          <a:xfrm rot="10800000">
            <a:off x="6286500" y="4143380"/>
            <a:ext cx="2857500" cy="27146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Рисунок 4" descr="362509794.jpg"/>
          <p:cNvPicPr>
            <a:picLocks noChangeAspect="1"/>
          </p:cNvPicPr>
          <p:nvPr/>
        </p:nvPicPr>
        <p:blipFill>
          <a:blip r:embed="rId3"/>
          <a:srcRect b="7500"/>
          <a:stretch>
            <a:fillRect/>
          </a:stretch>
        </p:blipFill>
        <p:spPr>
          <a:xfrm rot="5400000">
            <a:off x="6393663" y="107163"/>
            <a:ext cx="2857500" cy="2643174"/>
          </a:xfrm>
          <a:prstGeom prst="rect">
            <a:avLst/>
          </a:prstGeom>
        </p:spPr>
      </p:pic>
      <p:pic>
        <p:nvPicPr>
          <p:cNvPr id="6" name="Рисунок 5" descr="362509794.jpg"/>
          <p:cNvPicPr>
            <a:picLocks noChangeAspect="1"/>
          </p:cNvPicPr>
          <p:nvPr/>
        </p:nvPicPr>
        <p:blipFill>
          <a:blip r:embed="rId3"/>
          <a:srcRect b="7500"/>
          <a:stretch>
            <a:fillRect/>
          </a:stretch>
        </p:blipFill>
        <p:spPr>
          <a:xfrm rot="16200000">
            <a:off x="-107161" y="4107665"/>
            <a:ext cx="2857496" cy="264317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7030A0"/>
                </a:solidFill>
              </a:rPr>
              <a:t>Гра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14480" y="785794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«Вітер – чаклун»</a:t>
            </a:r>
            <a:endParaRPr kumimoji="0" lang="uk-UA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2910" y="1785926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Вітер-чаклун розніс  листочки-слова.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 допомогою цифр складіть  прислів’я.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Попрацюйте  в  парах.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maple_list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2500306"/>
            <a:ext cx="2214578" cy="202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aple_list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941971">
            <a:off x="1764490" y="4091073"/>
            <a:ext cx="2357454" cy="215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aple_list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0430" y="2500306"/>
            <a:ext cx="2557462" cy="233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aple_list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938733">
            <a:off x="5857884" y="2357430"/>
            <a:ext cx="2357454" cy="215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 rot="20135997">
            <a:off x="767275" y="320783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в</a:t>
            </a:r>
            <a:r>
              <a:rPr lang="uk-UA" sz="3200" b="1" dirty="0" smtClean="0"/>
              <a:t>іддай.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 rot="19996349">
            <a:off x="3945188" y="3384480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рідний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 rot="19781154">
            <a:off x="5027762" y="5641639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За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 rot="1041768">
            <a:off x="2059668" y="4861257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життя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 rot="2187219">
            <a:off x="6289666" y="3096761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край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621508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57818" y="414338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2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 rot="20914554">
            <a:off x="6282770" y="398371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58578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14546" y="378619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5786454"/>
            <a:ext cx="2357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 err="1"/>
              <a:t>Летута</a:t>
            </a:r>
            <a:r>
              <a:rPr lang="uk-UA" sz="1100" dirty="0"/>
              <a:t>  Тетяна  Олексіївна  </a:t>
            </a:r>
            <a:r>
              <a:rPr lang="uk-UA" sz="1100" dirty="0" err="1" smtClean="0"/>
              <a:t>Вільнозапорізька</a:t>
            </a:r>
            <a:r>
              <a:rPr lang="uk-UA" sz="1100" dirty="0" smtClean="0"/>
              <a:t> </a:t>
            </a:r>
            <a:r>
              <a:rPr lang="uk-UA" sz="1100" dirty="0" err="1" smtClean="0"/>
              <a:t>зош</a:t>
            </a:r>
            <a:r>
              <a:rPr lang="uk-UA" sz="1100" dirty="0" smtClean="0"/>
              <a:t>  </a:t>
            </a:r>
            <a:r>
              <a:rPr lang="uk-UA" sz="1100" dirty="0"/>
              <a:t>І-ІІІ  </a:t>
            </a:r>
            <a:r>
              <a:rPr lang="uk-UA" sz="1100" dirty="0" smtClean="0"/>
              <a:t>ст.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385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>
            <a:off x="0" y="0"/>
            <a:ext cx="2857488" cy="2643182"/>
          </a:xfrm>
          <a:prstGeom prst="rect">
            <a:avLst/>
          </a:prstGeom>
        </p:spPr>
      </p:pic>
      <p:pic>
        <p:nvPicPr>
          <p:cNvPr id="4" name="Рисунок 3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 rot="5400000">
            <a:off x="6393663" y="107163"/>
            <a:ext cx="2857500" cy="2643174"/>
          </a:xfrm>
          <a:prstGeom prst="rect">
            <a:avLst/>
          </a:prstGeom>
        </p:spPr>
      </p:pic>
      <p:pic>
        <p:nvPicPr>
          <p:cNvPr id="5" name="Рисунок 4" descr="362509794.jpg"/>
          <p:cNvPicPr>
            <a:picLocks noChangeAspect="1"/>
          </p:cNvPicPr>
          <p:nvPr/>
        </p:nvPicPr>
        <p:blipFill>
          <a:blip r:embed="rId2"/>
          <a:srcRect r="2500" b="7500"/>
          <a:stretch>
            <a:fillRect/>
          </a:stretch>
        </p:blipFill>
        <p:spPr>
          <a:xfrm rot="16200000">
            <a:off x="-71442" y="4143384"/>
            <a:ext cx="2786058" cy="2643174"/>
          </a:xfrm>
          <a:prstGeom prst="rect">
            <a:avLst/>
          </a:prstGeom>
        </p:spPr>
      </p:pic>
      <p:pic>
        <p:nvPicPr>
          <p:cNvPr id="6" name="Рисунок 5" descr="362509794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 rot="10800000">
            <a:off x="6286500" y="4214818"/>
            <a:ext cx="2857500" cy="2643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785794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любиш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14290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свою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857364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2786058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й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857232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Вітчизну,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1928802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подвиг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142984"/>
            <a:ext cx="15716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Коли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2000240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</a:t>
            </a:r>
            <a:r>
              <a:rPr lang="uk-UA" sz="3600" b="1" dirty="0" smtClean="0"/>
              <a:t>ідеш.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857496"/>
            <a:ext cx="9286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на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786058"/>
            <a:ext cx="10001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то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2857496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неї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1428736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64291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2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21429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85723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4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3000372"/>
            <a:ext cx="322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5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01024" y="300037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6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307181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7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358082" y="214311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8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207167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9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14744" y="3000372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10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221455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11</a:t>
            </a:r>
            <a:endParaRPr lang="ru-RU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00364" y="6500834"/>
            <a:ext cx="3286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ст.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21645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643314"/>
            <a:ext cx="5262290" cy="253247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85918" y="571480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  «Близькі  родичі»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85786" y="1571612"/>
            <a:ext cx="72866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Добери слова близькі  за  значенням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Батьківщина.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(Україна, Вітчизна, рідний край,  держава, земля, країна).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369054570_14945_html_m3542109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286124"/>
            <a:ext cx="4786346" cy="3234523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29256" y="6143644"/>
            <a:ext cx="32147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ст.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571480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  «Допоможи  Незнайкові»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48" y="150017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єднайте  слова  і  прочитайте 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прислів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я. Попрацюйте в  групах.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5786" y="2214554"/>
            <a:ext cx="70009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Таземлямила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дематинародила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Всякапташкасвоєгніздознає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Рідназемляівжменьцілюба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Ріднасторона-мати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ачужа-мачуха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2a06e090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000240"/>
            <a:ext cx="1771649" cy="4119565"/>
          </a:xfrm>
          <a:prstGeom prst="rect">
            <a:avLst/>
          </a:prstGeo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43504" y="6143644"/>
            <a:ext cx="3286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ст.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eb58_b1e6b14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2071678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Ти,</a:t>
            </a:r>
            <a:r>
              <a:rPr kumimoji="0" lang="uk-UA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рідна 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мово,  </a:t>
            </a:r>
            <a:r>
              <a:rPr kumimoji="0" lang="uk-UA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чиста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як  роса,                                                         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Цілюща  й  невичерпна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як криниця.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Святиня  наша, гордість і краса,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 – розуму  народного  скарбниця!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28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  «Відшукай  слово»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Знайдіть  слова, які  називають  ознаку  предметів. Знайдіть порівняння.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38" y="6596390"/>
            <a:ext cx="3500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100" dirty="0"/>
          </a:p>
        </p:txBody>
      </p:sp>
      <p:pic>
        <p:nvPicPr>
          <p:cNvPr id="9" name="Рисунок 8" descr="arrow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0"/>
            <a:ext cx="1571604" cy="1571612"/>
          </a:xfrm>
          <a:prstGeom prst="rect">
            <a:avLst/>
          </a:prstGeom>
        </p:spPr>
      </p:pic>
      <p:pic>
        <p:nvPicPr>
          <p:cNvPr id="10" name="Рисунок 9" descr="arroww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  «Відшукай  слово»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785795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Знайдіть  слова, які  називають  ознаку  предметів. Знайдіть порівняння.  Відгадайте загадку. Попрацюйте в парах.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2285992"/>
            <a:ext cx="97155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Воно відоме  в світі,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Каштани в ньому квітнуть.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Будинки тут високі,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 тече широкий.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Ворота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золотії-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стоять, мов чародії.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2844" y="4500570"/>
            <a:ext cx="60007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Віддавна це – столиця,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Столиця білолиця.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Ну, хто з вас здогадається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Як місто називається?                                                                   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3116"/>
            <a:ext cx="4825182" cy="3500462"/>
          </a:xfrm>
          <a:prstGeom prst="rect">
            <a:avLst/>
          </a:prstGeom>
        </p:spPr>
      </p:pic>
      <p:pic>
        <p:nvPicPr>
          <p:cNvPr id="9" name="Рисунок 8" descr="4134.jpg"/>
          <p:cNvPicPr>
            <a:picLocks noChangeAspect="1"/>
          </p:cNvPicPr>
          <p:nvPr/>
        </p:nvPicPr>
        <p:blipFill>
          <a:blip r:embed="rId3"/>
          <a:srcRect t="92137"/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pic>
        <p:nvPicPr>
          <p:cNvPr id="10" name="Рисунок 9" descr="4134.jpg"/>
          <p:cNvPicPr>
            <a:picLocks noChangeAspect="1"/>
          </p:cNvPicPr>
          <p:nvPr/>
        </p:nvPicPr>
        <p:blipFill>
          <a:blip r:embed="rId3"/>
          <a:srcRect b="94140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3438" y="6143644"/>
            <a:ext cx="3500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Летута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Тетяна  Олексіївна 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Вільнозапорізька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зош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І-ІІІ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endParaRPr lang="ru-RU" sz="11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638</Words>
  <Application>Microsoft Office PowerPoint</Application>
  <PresentationFormat>Экран (4:3)</PresentationFormat>
  <Paragraphs>153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  Літературне читання 2 клас                                                </vt:lpstr>
      <vt:lpstr>Презентация PowerPoint</vt:lpstr>
      <vt:lpstr>Гра  «Рухайся  за  стрілкою» </vt:lpstr>
      <vt:lpstr>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  «Розсипанка»</vt:lpstr>
      <vt:lpstr>Презентация PowerPoint</vt:lpstr>
      <vt:lpstr>Презентация PowerPoint</vt:lpstr>
      <vt:lpstr>Гра  « Літери  загубились»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Літературне читання 2 клас</dc:title>
  <dc:creator>user</dc:creator>
  <cp:lastModifiedBy>user</cp:lastModifiedBy>
  <cp:revision>38</cp:revision>
  <dcterms:created xsi:type="dcterms:W3CDTF">2014-11-11T07:24:28Z</dcterms:created>
  <dcterms:modified xsi:type="dcterms:W3CDTF">2014-11-13T17:27:14Z</dcterms:modified>
</cp:coreProperties>
</file>