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FF"/>
    <a:srgbClr val="66FFFF"/>
    <a:srgbClr val="000000"/>
    <a:srgbClr val="0066FF"/>
    <a:srgbClr val="FF00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42" autoAdjust="0"/>
    <p:restoredTop sz="94660"/>
  </p:normalViewPr>
  <p:slideViewPr>
    <p:cSldViewPr>
      <p:cViewPr varScale="1">
        <p:scale>
          <a:sx n="76" d="100"/>
          <a:sy n="76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E38BB-462F-4945-837B-0514FB706689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70CE-6E57-4BC0-A391-1F2E3E37C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8709-A8C4-4426-95D3-A940838C7C01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17E25-8A15-4EB9-AB9A-1E1A82AF9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644CA-5E7E-4480-ADE9-B96113B8B717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BCAAE-F8D0-453C-BABD-F2000C4FE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58EC-76FF-4E8F-BACE-CCFE1ABA3A8A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4015-6006-4939-AFCD-2147F46C2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CAA66-1869-4885-B368-D8C4A67709D6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20B6-2292-4AA0-9333-7B50C372F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67D4-93D0-459E-A20C-5CCE6224EB94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0097-4C5E-4729-A3FD-B11B71EAE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2186-6F39-4DFD-BBF9-861C4567F062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7EF86-07D0-41B2-B148-7119C7EA7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183D-DF19-4A4B-8B8E-FC712B63D49C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A5AB0-569D-4621-9E03-62FDAF475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F187-3EC9-49FB-8F44-9667BDCEFEC8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CBF3F-1FDC-43EA-9D29-E5F633AC1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0F77-8B80-4FA0-9A76-D370ECA0BFF3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F186C-ABE9-4964-9510-4A2DE0C63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3C952-9DEC-4AA1-8A00-D7455AA66BEE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F4E0-99B4-4C3A-AA03-B4400D4FA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75CD86-9A50-4433-891B-5E9326EBDDF0}" type="datetimeFigureOut">
              <a:rPr lang="ru-RU"/>
              <a:pPr>
                <a:defRPr/>
              </a:pPr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726748-4C76-4055-B896-B9A3C07DF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6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ff713f375f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6643688" y="5857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00113" y="836613"/>
            <a:ext cx="7229475" cy="2305050"/>
          </a:xfrm>
        </p:spPr>
        <p:txBody>
          <a:bodyPr/>
          <a:lstStyle/>
          <a:p>
            <a:pPr eaLnBrk="1" hangingPunct="1"/>
            <a:r>
              <a:rPr lang="uk-UA" sz="2400" b="1" i="1" smtClean="0"/>
              <a:t>Всеукраїнський конкурс методичних розробок </a:t>
            </a:r>
            <a:br>
              <a:rPr lang="uk-UA" sz="2400" b="1" i="1" smtClean="0"/>
            </a:br>
            <a:r>
              <a:rPr lang="uk-UA" sz="2400" b="1" i="1" smtClean="0"/>
              <a:t>         «РОЗВИВАЄМОСЬ РАЗОМ”</a:t>
            </a:r>
            <a:br>
              <a:rPr lang="uk-UA" sz="2400" b="1" i="1" smtClean="0"/>
            </a:br>
            <a:r>
              <a:rPr lang="en-US" sz="2400" b="1" i="1" smtClean="0"/>
              <a:t/>
            </a:r>
            <a:br>
              <a:rPr lang="en-US" sz="2400" b="1" i="1" smtClean="0"/>
            </a:br>
            <a:r>
              <a:rPr lang="uk-UA" sz="3600" b="1" i="1" smtClean="0">
                <a:solidFill>
                  <a:srgbClr val="7030A0"/>
                </a:solidFill>
              </a:rPr>
              <a:t>МАТЕМАТИЧНІ КАЗКИ </a:t>
            </a:r>
            <a:br>
              <a:rPr lang="uk-UA" sz="3600" b="1" i="1" smtClean="0">
                <a:solidFill>
                  <a:srgbClr val="7030A0"/>
                </a:solidFill>
              </a:rPr>
            </a:br>
            <a:r>
              <a:rPr lang="uk-UA" sz="3600" b="1" i="1" smtClean="0">
                <a:solidFill>
                  <a:srgbClr val="7030A0"/>
                </a:solidFill>
              </a:rPr>
              <a:t>ДІДУСЯ ПАНАСА</a:t>
            </a:r>
            <a:r>
              <a:rPr lang="uk-UA" sz="2400" b="1" i="1" smtClean="0"/>
              <a:t>                                                         </a:t>
            </a:r>
            <a:endParaRPr lang="ru-RU" sz="2400" b="1" i="1" smtClean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843213" y="3068638"/>
            <a:ext cx="41497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/>
            </a:r>
            <a:br>
              <a:rPr lang="ru-RU"/>
            </a:br>
            <a:r>
              <a:rPr lang="uk-UA" b="1" i="1"/>
              <a:t>Автор:</a:t>
            </a:r>
            <a:r>
              <a:rPr lang="en-US" b="1" i="1"/>
              <a:t>  </a:t>
            </a:r>
          </a:p>
          <a:p>
            <a:r>
              <a:rPr lang="uk-UA" b="1" i="1"/>
              <a:t>Колодиста Н.В.</a:t>
            </a:r>
            <a:r>
              <a:rPr lang="ru-RU"/>
              <a:t/>
            </a:r>
            <a:br>
              <a:rPr lang="ru-RU"/>
            </a:br>
            <a:r>
              <a:rPr lang="uk-UA" b="1" i="1"/>
              <a:t>вихователь КДНЗ № 42</a:t>
            </a:r>
            <a:br>
              <a:rPr lang="uk-UA" b="1" i="1"/>
            </a:br>
            <a:r>
              <a:rPr lang="uk-UA" b="1" i="1"/>
              <a:t>м.Кривий Ріг </a:t>
            </a:r>
            <a:br>
              <a:rPr lang="uk-UA" b="1" i="1"/>
            </a:br>
            <a:r>
              <a:rPr lang="uk-UA" b="1" i="1"/>
              <a:t>Дніпропетровської області</a:t>
            </a:r>
            <a:br>
              <a:rPr lang="uk-UA" b="1" i="1"/>
            </a:br>
            <a:endParaRPr lang="ru-RU" b="1" i="1"/>
          </a:p>
        </p:txBody>
      </p:sp>
    </p:spTree>
  </p:cSld>
  <p:clrMapOvr>
    <a:masterClrMapping/>
  </p:clrMapOvr>
  <p:transition spd="med" advClick="0" advTm="13000">
    <p:sndAc>
      <p:stSnd loop="1">
        <p:snd r:embed="rId2" name="Detskie-pesni-Sneg-idet-minus(muzofon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b076ac7db41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1000125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b="1" i="1" smtClean="0"/>
              <a:t>А ще чув як кажуть “Щоб узнати людину, треба  з нею пуд солі з’їсти”. Чи так це?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uk-UA" sz="2000" b="1" i="1" smtClean="0">
              <a:cs typeface="Times New Roman" pitchFamily="18" charset="0"/>
            </a:endParaRP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6643688" y="5857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9e5f7f08f37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857250"/>
          </a:xfrm>
          <a:solidFill>
            <a:schemeClr val="bg1">
              <a:alpha val="29019"/>
            </a:schemeClr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uk-UA" sz="2000" b="1" i="1" smtClean="0"/>
              <a:t>Ой лишенько - </a:t>
            </a:r>
            <a:r>
              <a:rPr lang="en-US" sz="2000" b="1" i="1" smtClean="0"/>
              <a:t>SMS</a:t>
            </a:r>
            <a:r>
              <a:rPr lang="uk-UA" sz="2000" b="1" i="1" smtClean="0"/>
              <a:t>! Баба Одарка приїздить завтра. </a:t>
            </a:r>
            <a:endParaRPr lang="en-US" sz="2000" b="1" i="1" smtClean="0"/>
          </a:p>
          <a:p>
            <a:pPr>
              <a:buFont typeface="Arial" charset="0"/>
              <a:buNone/>
            </a:pPr>
            <a:r>
              <a:rPr lang="uk-UA" sz="2000" b="1" i="1" smtClean="0"/>
              <a:t>Допоможіть</a:t>
            </a:r>
            <a:r>
              <a:rPr lang="en-US" sz="2000" b="1" i="1" smtClean="0"/>
              <a:t> </a:t>
            </a:r>
            <a:r>
              <a:rPr lang="uk-UA" sz="2000" b="1" i="1" smtClean="0"/>
              <a:t>спекти пиріг.</a:t>
            </a:r>
            <a:endParaRPr lang="uk-UA" sz="2000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sz="2000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en-US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2000" b="1" i="1" smtClean="0">
                <a:solidFill>
                  <a:srgbClr val="FF0066"/>
                </a:solidFill>
              </a:rPr>
              <a:t>Ручна праця Пиріжки з гарбузом</a:t>
            </a:r>
            <a:endParaRPr lang="ru-RU" sz="2000" b="1" i="1" smtClean="0">
              <a:solidFill>
                <a:srgbClr val="FF0066"/>
              </a:solidFill>
            </a:endParaRPr>
          </a:p>
        </p:txBody>
      </p:sp>
      <p:pic>
        <p:nvPicPr>
          <p:cNvPr id="10" name="Содержимое 14" descr="b879461695bb.gi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772150" y="2643188"/>
            <a:ext cx="3371850" cy="3600450"/>
          </a:xfrm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857750" y="628650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f5758ad8d43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714375" y="0"/>
            <a:ext cx="7715250" cy="981075"/>
          </a:xfr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000" b="1" i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smtClean="0"/>
              <a:t>Казала баба  по  телефону, що  прибуде додому,  коли   сонце  торкнеться  верхівок  лісу. Коли це?</a:t>
            </a:r>
            <a:r>
              <a:rPr lang="uk-UA" smtClean="0"/>
              <a:t> </a:t>
            </a:r>
            <a:endParaRPr lang="ru-RU" smtClean="0"/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6429375" y="614362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050" y="4508500"/>
            <a:ext cx="6286500" cy="100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i="1" dirty="0">
                <a:solidFill>
                  <a:srgbClr val="FF0000"/>
                </a:solidFill>
                <a:latin typeface="+mn-lt"/>
              </a:rPr>
              <a:t>Поясніть йому, будь ласка, про що йдеться?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uk-UA" sz="2000" b="1" i="1" dirty="0"/>
              <a:t> </a:t>
            </a:r>
            <a:endParaRPr lang="ru-RU" sz="2000" dirty="0"/>
          </a:p>
          <a:p>
            <a:pPr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555875" y="3357563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i="1" dirty="0">
                <a:latin typeface="+mn-lt"/>
              </a:rPr>
              <a:t>Внук вчить вірш та не розуміє вислів:  </a:t>
            </a:r>
            <a:endParaRPr lang="ru-RU" sz="2000" dirty="0">
              <a:latin typeface="+mn-lt"/>
            </a:endParaRPr>
          </a:p>
          <a:p>
            <a:pPr>
              <a:defRPr/>
            </a:pPr>
            <a:r>
              <a:rPr lang="uk-UA" sz="2000" b="1" i="1" dirty="0">
                <a:latin typeface="+mn-lt"/>
              </a:rPr>
              <a:t>      </a:t>
            </a:r>
            <a:r>
              <a:rPr lang="uk-UA" sz="2000" b="1" i="1" dirty="0" err="1">
                <a:latin typeface="+mn-lt"/>
              </a:rPr>
              <a:t>“ще</a:t>
            </a:r>
            <a:r>
              <a:rPr lang="uk-UA" sz="2000" b="1" i="1" dirty="0">
                <a:latin typeface="+mn-lt"/>
              </a:rPr>
              <a:t> й треті півні не співали, </a:t>
            </a:r>
            <a:endParaRPr lang="ru-RU" sz="2000" dirty="0">
              <a:latin typeface="+mn-lt"/>
            </a:endParaRPr>
          </a:p>
          <a:p>
            <a:pPr>
              <a:defRPr/>
            </a:pPr>
            <a:r>
              <a:rPr lang="uk-UA" sz="2000" b="1" i="1" dirty="0">
                <a:latin typeface="+mn-lt"/>
              </a:rPr>
              <a:t>       ніхто ніде не </a:t>
            </a:r>
            <a:r>
              <a:rPr lang="uk-UA" sz="2000" b="1" i="1" dirty="0" err="1">
                <a:latin typeface="+mn-lt"/>
              </a:rPr>
              <a:t>гомонів”</a:t>
            </a:r>
            <a:r>
              <a:rPr lang="uk-UA" sz="2000" dirty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5" grpId="0"/>
      <p:bldP spid="245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2301_d29052d619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2888"/>
            <a:ext cx="9144000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142875" y="0"/>
            <a:ext cx="8858250" cy="1000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400" b="1" i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smtClean="0"/>
              <a:t>Малята, радість яка - приїхала моя бабуся Одарка.  Вона така рада, що всі її завдання я виконав. </a:t>
            </a:r>
            <a:r>
              <a:rPr lang="uk-UA" sz="2000" smtClean="0"/>
              <a:t> 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b="1" i="1" smtClean="0"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1628775"/>
            <a:ext cx="2928937" cy="4348163"/>
          </a:xfrm>
        </p:spPr>
      </p:pic>
      <p:pic>
        <p:nvPicPr>
          <p:cNvPr id="11" name="Содержимое 14" descr="b879461695bb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2150" y="1989138"/>
            <a:ext cx="33718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5508625" y="5734050"/>
            <a:ext cx="2143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132138" y="4437063"/>
            <a:ext cx="295275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latin typeface="+mj-lt"/>
              </a:rPr>
              <a:t>Ось і казочці кінець... </a:t>
            </a:r>
            <a:endParaRPr lang="en-US" sz="2000" b="1" i="1" dirty="0">
              <a:latin typeface="+mj-lt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latin typeface="+mj-lt"/>
              </a:rPr>
              <a:t>А хто допомагав мені – </a:t>
            </a:r>
            <a:endParaRPr lang="en-US" sz="2000" b="1" i="1" dirty="0">
              <a:latin typeface="+mj-lt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latin typeface="+mj-lt"/>
              </a:rPr>
              <a:t>молодець!</a:t>
            </a:r>
            <a:endParaRPr lang="ru-RU" sz="2000" b="1" i="1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56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42301_d29052d619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00063" y="1571625"/>
            <a:ext cx="3000375" cy="4286250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00438" y="285750"/>
            <a:ext cx="4972050" cy="5429250"/>
          </a:xfrm>
          <a:solidFill>
            <a:schemeClr val="bg1">
              <a:alpha val="45097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Добрий день, мої малятка,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любі хлопчики й дівчатка!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Заплющте очі усі діти,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та уявіть найкращу в світі,</a:t>
            </a:r>
            <a:r>
              <a:rPr lang="ru-RU" sz="2000" b="1" i="1" smtClean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2000" b="1" i="1" smtClean="0"/>
              <a:t>      </a:t>
            </a:r>
            <a:r>
              <a:rPr lang="uk-UA" sz="2000" b="1" i="1" smtClean="0"/>
              <a:t>країну прикладів, задач,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де цифри разом грають в м’</a:t>
            </a:r>
            <a:r>
              <a:rPr lang="ru-RU" sz="2000" b="1" i="1" smtClean="0"/>
              <a:t>яч</a:t>
            </a:r>
            <a:r>
              <a:rPr lang="uk-UA" sz="2000" b="1" i="1" smtClean="0"/>
              <a:t>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де знак дорівнює лежить,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за ним  додати знак біжить,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</a:t>
            </a:r>
            <a:r>
              <a:rPr lang="ru-RU" sz="2000" b="1" i="1" smtClean="0"/>
              <a:t> </a:t>
            </a:r>
            <a:r>
              <a:rPr lang="uk-UA" sz="2000" b="1" i="1" smtClean="0"/>
              <a:t>а віднімання увесь час,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забрати хоче щось у вас, 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там сестри лінії живуть,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гостям завдання роздають.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Ну що, готові ви , малята,</a:t>
            </a:r>
          </a:p>
          <a:p>
            <a:pPr eaLnBrk="1" hangingPunct="1">
              <a:buFont typeface="Arial" charset="0"/>
              <a:buNone/>
            </a:pPr>
            <a:r>
              <a:rPr lang="uk-UA" sz="2000" b="1" i="1" smtClean="0"/>
              <a:t>       у цю країну мандрувати зі мною, дідусем Панасом?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ru-RU" sz="2000" b="1" i="1" smtClean="0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6643688" y="6215063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2334_a2624a44ff4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14313" y="5357813"/>
            <a:ext cx="4319587" cy="1214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600" b="1" i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smtClean="0"/>
              <a:t>Перед мандрівкою я хочу переконатися, що ви вмієте</a:t>
            </a:r>
            <a:r>
              <a:rPr lang="en-US" sz="2000" b="1" i="1" smtClean="0"/>
              <a:t> </a:t>
            </a:r>
            <a:r>
              <a:rPr lang="uk-UA" sz="2000" b="1" i="1" smtClean="0"/>
              <a:t>рахувати. </a:t>
            </a:r>
            <a:endParaRPr lang="uk-UA" sz="2000" b="1" i="1" smtClean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2600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26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000500" y="2714625"/>
            <a:ext cx="2143125" cy="3756025"/>
          </a:xfr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00688" y="5357813"/>
            <a:ext cx="36433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Пропоную пограти в         </a:t>
            </a:r>
          </a:p>
          <a:p>
            <a:pPr>
              <a:defRPr/>
            </a:pP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     народну гру Зайці</a:t>
            </a:r>
            <a:endParaRPr lang="ru-RU" sz="2000" b="1" i="1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5214938" y="628650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bf5758ad8d43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0" y="2857500"/>
            <a:ext cx="5929313" cy="2143125"/>
          </a:xfrm>
          <a:solidFill>
            <a:schemeClr val="bg1">
              <a:alpha val="41960"/>
            </a:schemeClr>
          </a:solid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b="1" i="1" smtClean="0"/>
              <a:t>   </a:t>
            </a:r>
            <a:r>
              <a:rPr lang="uk-UA" sz="2000" b="1" i="1" smtClean="0"/>
              <a:t>А тепер послухайте, яка історія трапилась зі мною. </a:t>
            </a:r>
            <a:r>
              <a:rPr lang="en-US" sz="2000" b="1" i="1" smtClean="0"/>
              <a:t> </a:t>
            </a:r>
            <a:r>
              <a:rPr lang="uk-UA" sz="2000" b="1" i="1" smtClean="0"/>
              <a:t>Моя бабуся Одарка поїхала в гості,</a:t>
            </a:r>
            <a:r>
              <a:rPr lang="en-US" sz="2000" b="1" i="1" smtClean="0"/>
              <a:t> </a:t>
            </a:r>
            <a:r>
              <a:rPr lang="uk-UA" sz="2000" b="1" i="1" smtClean="0"/>
              <a:t>наказала мені перенести картоплю в льох. Допоможете мені? А щоб не забути скільки відер картоплі в льоху, ми позначимо кількість кошиків квасолинами.</a:t>
            </a:r>
            <a:endParaRPr lang="en-US" sz="2000" b="1" i="1" smtClean="0"/>
          </a:p>
        </p:txBody>
      </p:sp>
      <p:pic>
        <p:nvPicPr>
          <p:cNvPr id="15" name="Содержимое 14" descr="b879461695bb.gi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429250" y="2071688"/>
            <a:ext cx="3371850" cy="3600450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643688" y="5857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5429250"/>
            <a:ext cx="3024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Ігрова ситуація </a:t>
            </a:r>
            <a:endParaRPr lang="en-US" sz="2000" b="1" i="1" dirty="0">
              <a:solidFill>
                <a:srgbClr val="FF0066"/>
              </a:solidFill>
              <a:latin typeface="+mn-lt"/>
            </a:endParaRPr>
          </a:p>
          <a:p>
            <a:pPr algn="ctr">
              <a:defRPr/>
            </a:pP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Заготовляємо картоплю</a:t>
            </a:r>
            <a:endParaRPr lang="ru-RU" sz="2000" b="1" i="1" dirty="0">
              <a:solidFill>
                <a:srgbClr val="FF0066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6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b076ac7db41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00063"/>
            <a:ext cx="9144000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928688" y="-142875"/>
            <a:ext cx="7215187" cy="1071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smtClean="0"/>
              <a:t>Дякую, вам. А тепер я б хотів почути - скільки ж відер картоплі в льосі?</a:t>
            </a:r>
            <a:endParaRPr lang="ru-RU" sz="2000" b="1" i="1" smtClean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140200" y="4437063"/>
            <a:ext cx="4572000" cy="5492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i="1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uk-UA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mtClean="0">
              <a:solidFill>
                <a:srgbClr val="FF0066"/>
              </a:solidFill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643688" y="5857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435600" y="5203825"/>
            <a:ext cx="26908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dirty="0"/>
              <a:t> </a:t>
            </a: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Швидко полічіть    </a:t>
            </a:r>
            <a:endParaRPr lang="en-US" sz="2000" b="1" i="1" dirty="0">
              <a:solidFill>
                <a:srgbClr val="FF0066"/>
              </a:solidFill>
              <a:latin typeface="+mn-lt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(парами чи трійками)</a:t>
            </a:r>
            <a:endParaRPr lang="ru-RU" sz="2000" b="1" i="1" dirty="0">
              <a:solidFill>
                <a:srgbClr val="FF0066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  <p:bldP spid="174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9e5f7f08f37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42875" y="5429250"/>
            <a:ext cx="8715375" cy="928688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mtClean="0"/>
              <a:t>    </a:t>
            </a:r>
            <a:r>
              <a:rPr lang="uk-UA" sz="2000" b="1" i="1" smtClean="0"/>
              <a:t>Мій сусід Іван просив дати йому 5 відер картоплі у борг, а сусід Назар – 7 відер. Боюсь, чи не забуду я до весни кому і скільки   дав у борг?</a:t>
            </a:r>
            <a:endParaRPr lang="ru-RU" sz="2000" b="1" i="1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88" y="0"/>
            <a:ext cx="5214937" cy="9080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mtClean="0">
                <a:solidFill>
                  <a:srgbClr val="FF0066"/>
                </a:solidFill>
              </a:rPr>
              <a:t> </a:t>
            </a:r>
            <a:r>
              <a:rPr lang="uk-UA" sz="2000" b="1" i="1" smtClean="0">
                <a:solidFill>
                  <a:srgbClr val="FF0000"/>
                </a:solidFill>
              </a:rPr>
              <a:t>Виготовте мені, будь ласка,  бирки із паперу за допомогою ножиць</a:t>
            </a:r>
            <a:endParaRPr lang="ru-RU" sz="2000" smtClean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2000" b="1" i="1" smtClean="0">
              <a:solidFill>
                <a:srgbClr val="FF0000"/>
              </a:solidFill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786563" y="6357938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989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18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895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2301_d29052d619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0" y="0"/>
            <a:ext cx="8715375" cy="10080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b="1" smtClean="0"/>
              <a:t>    </a:t>
            </a:r>
            <a:r>
              <a:rPr lang="uk-UA" sz="2000" b="1" i="1" smtClean="0"/>
              <a:t>Бабуся Одарка повернеться з гостей через 4 дні. Моєму внукові важко уявити цей час, він не розуміє це довго чи швидко? 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endParaRPr lang="uk-UA" sz="2000" b="1" i="1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435600" y="1844675"/>
            <a:ext cx="2500313" cy="4113213"/>
          </a:xfrm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5357813" y="628650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403350" y="4699000"/>
            <a:ext cx="4133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uk-UA" sz="2000" b="1" i="1" dirty="0">
                <a:solidFill>
                  <a:srgbClr val="FF0066"/>
                </a:solidFill>
                <a:latin typeface="+mn-lt"/>
              </a:rPr>
              <a:t>Виготовте   вузликовий календар</a:t>
            </a:r>
            <a:r>
              <a:rPr lang="uk-UA" sz="2000" i="1" dirty="0">
                <a:latin typeface="+mn-lt"/>
              </a:rPr>
              <a:t> </a:t>
            </a:r>
            <a:endParaRPr lang="ru-RU" sz="2000" i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94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f5758ad8d43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74688"/>
            <a:ext cx="9144000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785786" y="1500174"/>
            <a:ext cx="7072362" cy="1214446"/>
          </a:xfrm>
          <a:gradFill>
            <a:gsLst>
              <a:gs pos="0">
                <a:srgbClr val="DDEBCF">
                  <a:alpha val="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uk-UA" i="1" dirty="0" smtClean="0">
                <a:solidFill>
                  <a:srgbClr val="0066FF"/>
                </a:solidFill>
              </a:rPr>
              <a:t>    </a:t>
            </a:r>
            <a:r>
              <a:rPr lang="uk-UA" sz="2000" b="1" i="1" dirty="0" smtClean="0"/>
              <a:t>А для моєї внучки бабуся Одарка загадала купити  стрічку  довжиною в 5 п’ядей. Дівчатка, допоможіть мені, будь ласка.</a:t>
            </a:r>
            <a:endParaRPr lang="ru-RU" sz="2000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2000" b="1" i="1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572250" y="2500313"/>
            <a:ext cx="2214563" cy="3767137"/>
          </a:xfrm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6286500" y="6215063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700338" y="3284538"/>
            <a:ext cx="3671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i="1" dirty="0">
                <a:solidFill>
                  <a:srgbClr val="FF0000"/>
                </a:solidFill>
                <a:latin typeface="+mn-lt"/>
              </a:rPr>
              <a:t>Ігрова ситуація </a:t>
            </a:r>
          </a:p>
          <a:p>
            <a:pPr algn="ctr">
              <a:defRPr/>
            </a:pPr>
            <a:r>
              <a:rPr lang="uk-UA" sz="2000" b="1" i="1" dirty="0">
                <a:solidFill>
                  <a:srgbClr val="FF0000"/>
                </a:solidFill>
                <a:latin typeface="+mn-lt"/>
              </a:rPr>
              <a:t>Стрічки для ляльок</a:t>
            </a:r>
            <a:endParaRPr lang="ru-RU" sz="2000" b="1" i="1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3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4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04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2334_a2624a44ff4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85725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i="1" dirty="0" smtClean="0"/>
              <a:t>О</a:t>
            </a:r>
            <a:r>
              <a:rPr lang="ru-RU" sz="2000" b="1" i="1" dirty="0" smtClean="0"/>
              <a:t>т</a:t>
            </a:r>
            <a:r>
              <a:rPr lang="uk-UA" sz="2000" b="1" i="1" dirty="0" smtClean="0"/>
              <a:t>, клопіт мені! Треба ще купити тканину на спідницю бабі Одарці – 3 лікті. Чиїми ліктями будемо міряти?</a:t>
            </a:r>
            <a:endParaRPr lang="ru-RU" sz="2000" dirty="0" smtClean="0"/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uk-UA" sz="2000" b="1" i="1" dirty="0" smtClean="0">
                <a:solidFill>
                  <a:srgbClr val="002060"/>
                </a:solidFill>
                <a:cs typeface="Times New Roman" pitchFamily="18" charset="0"/>
              </a:rPr>
              <a:t>   </a:t>
            </a: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uk-UA" sz="2000" b="1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uk-UA" sz="2000" b="1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FF0066"/>
                </a:solidFill>
              </a:rPr>
              <a:t>Ігрова ситуація  Тканина на спідницю бабусі.</a:t>
            </a:r>
            <a:r>
              <a:rPr lang="ru-RU" sz="2000" b="1" i="1" dirty="0" smtClean="0"/>
              <a:t>  </a:t>
            </a:r>
            <a:endParaRPr lang="en-US" sz="2000" b="1" i="1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uk-UA" sz="2000" b="1" i="1" dirty="0" smtClean="0"/>
              <a:t>А чому так іноді кажуть: міряти на свій аршин?</a:t>
            </a:r>
            <a:endParaRPr lang="ru-RU" sz="2000" b="1" i="1" dirty="0" smtClean="0"/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6643688" y="585787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latin typeface="+mn-lt"/>
                <a:cs typeface="Times New Roman" pitchFamily="18" charset="0"/>
              </a:rPr>
              <a:t>Колодиста</a:t>
            </a:r>
            <a:r>
              <a:rPr lang="ru-RU" dirty="0">
                <a:latin typeface="+mn-lt"/>
                <a:cs typeface="Times New Roman" pitchFamily="18" charset="0"/>
              </a:rPr>
              <a:t>  Н.В. 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1.9|2.9|3.4|3.6|3.5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3.3|4.8|3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4|1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|2.7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8.3|3.7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|2.7|9.2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8|2|2.4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4.8|3.4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399</Words>
  <Application>Microsoft Office PowerPoint</Application>
  <PresentationFormat>Экран (4:3)</PresentationFormat>
  <Paragraphs>88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Всеукраїнський конкурс методичних розробок           «РОЗВИВАЄМОСЬ РАЗОМ”  МАТЕМАТИЧНІ КАЗКИ  ДІДУСЯ ПАНАСА                                           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User</cp:lastModifiedBy>
  <cp:revision>123</cp:revision>
  <dcterms:created xsi:type="dcterms:W3CDTF">2014-11-29T16:22:17Z</dcterms:created>
  <dcterms:modified xsi:type="dcterms:W3CDTF">2014-12-04T09:13:20Z</dcterms:modified>
</cp:coreProperties>
</file>