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9900"/>
    <a:srgbClr val="0066FF"/>
    <a:srgbClr val="FF0066"/>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4940" autoAdjust="0"/>
    <p:restoredTop sz="94660"/>
  </p:normalViewPr>
  <p:slideViewPr>
    <p:cSldViewPr>
      <p:cViewPr>
        <p:scale>
          <a:sx n="100" d="100"/>
          <a:sy n="100" d="100"/>
        </p:scale>
        <p:origin x="-1872" y="-1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7B9F6DA-E009-49D2-9747-D8A5EDC601EE}" type="slidenum">
              <a:rPr lang="ru-RU"/>
              <a:pPr>
                <a:defRPr/>
              </a:pPr>
              <a:t>‹#›</a:t>
            </a:fld>
            <a:endParaRPr lang="ru-RU"/>
          </a:p>
        </p:txBody>
      </p:sp>
    </p:spTree>
    <p:extLst>
      <p:ext uri="{BB962C8B-B14F-4D97-AF65-F5344CB8AC3E}">
        <p14:creationId xmlns:p14="http://schemas.microsoft.com/office/powerpoint/2010/main" val="2271398824"/>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75B6D1F-F59D-4F5B-9707-3E61F1F13AAE}" type="slidenum">
              <a:rPr lang="ru-RU"/>
              <a:pPr>
                <a:defRPr/>
              </a:pPr>
              <a:t>‹#›</a:t>
            </a:fld>
            <a:endParaRPr lang="ru-RU"/>
          </a:p>
        </p:txBody>
      </p:sp>
    </p:spTree>
    <p:extLst>
      <p:ext uri="{BB962C8B-B14F-4D97-AF65-F5344CB8AC3E}">
        <p14:creationId xmlns:p14="http://schemas.microsoft.com/office/powerpoint/2010/main" val="3980986658"/>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EDA11AA-60A3-45A0-A113-0210135CE44C}" type="slidenum">
              <a:rPr lang="ru-RU"/>
              <a:pPr>
                <a:defRPr/>
              </a:pPr>
              <a:t>‹#›</a:t>
            </a:fld>
            <a:endParaRPr lang="ru-RU"/>
          </a:p>
        </p:txBody>
      </p:sp>
    </p:spTree>
    <p:extLst>
      <p:ext uri="{BB962C8B-B14F-4D97-AF65-F5344CB8AC3E}">
        <p14:creationId xmlns:p14="http://schemas.microsoft.com/office/powerpoint/2010/main" val="4271154390"/>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Заголовок, текст и клип мультимеди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Мультимедиа 3"/>
          <p:cNvSpPr>
            <a:spLocks noGrp="1"/>
          </p:cNvSpPr>
          <p:nvPr>
            <p:ph type="media" sz="half" idx="2"/>
          </p:nvPr>
        </p:nvSpPr>
        <p:spPr>
          <a:xfrm>
            <a:off x="4648200" y="1600200"/>
            <a:ext cx="4038600" cy="4525963"/>
          </a:xfrm>
        </p:spPr>
        <p:txBody>
          <a:bodyPr/>
          <a:lstStyle/>
          <a:p>
            <a:pPr lvl="0"/>
            <a:endParaRPr lang="ru-RU"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FA5CABA-1420-453C-BCDC-842B69622B50}" type="slidenum">
              <a:rPr lang="ru-RU"/>
              <a:pPr>
                <a:defRPr/>
              </a:pPr>
              <a:t>‹#›</a:t>
            </a:fld>
            <a:endParaRPr lang="ru-RU"/>
          </a:p>
        </p:txBody>
      </p:sp>
    </p:spTree>
    <p:extLst>
      <p:ext uri="{BB962C8B-B14F-4D97-AF65-F5344CB8AC3E}">
        <p14:creationId xmlns:p14="http://schemas.microsoft.com/office/powerpoint/2010/main" val="4068408230"/>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C530451-910D-4B81-9630-0EF13D764250}" type="slidenum">
              <a:rPr lang="ru-RU"/>
              <a:pPr>
                <a:defRPr/>
              </a:pPr>
              <a:t>‹#›</a:t>
            </a:fld>
            <a:endParaRPr lang="ru-RU"/>
          </a:p>
        </p:txBody>
      </p:sp>
    </p:spTree>
    <p:extLst>
      <p:ext uri="{BB962C8B-B14F-4D97-AF65-F5344CB8AC3E}">
        <p14:creationId xmlns:p14="http://schemas.microsoft.com/office/powerpoint/2010/main" val="319158385"/>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433099D-DD91-4452-934F-F86BCC849EC7}" type="slidenum">
              <a:rPr lang="ru-RU"/>
              <a:pPr>
                <a:defRPr/>
              </a:pPr>
              <a:t>‹#›</a:t>
            </a:fld>
            <a:endParaRPr lang="ru-RU"/>
          </a:p>
        </p:txBody>
      </p:sp>
    </p:spTree>
    <p:extLst>
      <p:ext uri="{BB962C8B-B14F-4D97-AF65-F5344CB8AC3E}">
        <p14:creationId xmlns:p14="http://schemas.microsoft.com/office/powerpoint/2010/main" val="2160360943"/>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9D4B239-5A54-4CD4-9786-140153E2A98B}" type="slidenum">
              <a:rPr lang="ru-RU"/>
              <a:pPr>
                <a:defRPr/>
              </a:pPr>
              <a:t>‹#›</a:t>
            </a:fld>
            <a:endParaRPr lang="ru-RU"/>
          </a:p>
        </p:txBody>
      </p:sp>
    </p:spTree>
    <p:extLst>
      <p:ext uri="{BB962C8B-B14F-4D97-AF65-F5344CB8AC3E}">
        <p14:creationId xmlns:p14="http://schemas.microsoft.com/office/powerpoint/2010/main" val="3532000885"/>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5193E2D-33A0-43EC-BC80-11F464A03929}" type="slidenum">
              <a:rPr lang="ru-RU"/>
              <a:pPr>
                <a:defRPr/>
              </a:pPr>
              <a:t>‹#›</a:t>
            </a:fld>
            <a:endParaRPr lang="ru-RU"/>
          </a:p>
        </p:txBody>
      </p:sp>
    </p:spTree>
    <p:extLst>
      <p:ext uri="{BB962C8B-B14F-4D97-AF65-F5344CB8AC3E}">
        <p14:creationId xmlns:p14="http://schemas.microsoft.com/office/powerpoint/2010/main" val="401039162"/>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7719DD5-FC35-4C7A-9E83-F7773240A829}" type="slidenum">
              <a:rPr lang="ru-RU"/>
              <a:pPr>
                <a:defRPr/>
              </a:pPr>
              <a:t>‹#›</a:t>
            </a:fld>
            <a:endParaRPr lang="ru-RU"/>
          </a:p>
        </p:txBody>
      </p:sp>
    </p:spTree>
    <p:extLst>
      <p:ext uri="{BB962C8B-B14F-4D97-AF65-F5344CB8AC3E}">
        <p14:creationId xmlns:p14="http://schemas.microsoft.com/office/powerpoint/2010/main" val="180238374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319AA20-3A58-44EC-83C2-552143EB9B4C}" type="slidenum">
              <a:rPr lang="ru-RU"/>
              <a:pPr>
                <a:defRPr/>
              </a:pPr>
              <a:t>‹#›</a:t>
            </a:fld>
            <a:endParaRPr lang="ru-RU"/>
          </a:p>
        </p:txBody>
      </p:sp>
    </p:spTree>
    <p:extLst>
      <p:ext uri="{BB962C8B-B14F-4D97-AF65-F5344CB8AC3E}">
        <p14:creationId xmlns:p14="http://schemas.microsoft.com/office/powerpoint/2010/main" val="3760454731"/>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BD18FF4-ABFA-4DF4-AA6E-E14481F58FF6}" type="slidenum">
              <a:rPr lang="ru-RU"/>
              <a:pPr>
                <a:defRPr/>
              </a:pPr>
              <a:t>‹#›</a:t>
            </a:fld>
            <a:endParaRPr lang="ru-RU"/>
          </a:p>
        </p:txBody>
      </p:sp>
    </p:spTree>
    <p:extLst>
      <p:ext uri="{BB962C8B-B14F-4D97-AF65-F5344CB8AC3E}">
        <p14:creationId xmlns:p14="http://schemas.microsoft.com/office/powerpoint/2010/main" val="4020711803"/>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5571201-292C-4869-8A3B-1B4C3B62BDDC}" type="slidenum">
              <a:rPr lang="ru-RU"/>
              <a:pPr>
                <a:defRPr/>
              </a:pPr>
              <a:t>‹#›</a:t>
            </a:fld>
            <a:endParaRPr lang="ru-RU"/>
          </a:p>
        </p:txBody>
      </p:sp>
    </p:spTree>
    <p:extLst>
      <p:ext uri="{BB962C8B-B14F-4D97-AF65-F5344CB8AC3E}">
        <p14:creationId xmlns:p14="http://schemas.microsoft.com/office/powerpoint/2010/main" val="3137028466"/>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cs typeface="Arial" charset="0"/>
              </a:defRPr>
            </a:lvl1pPr>
          </a:lstStyle>
          <a:p>
            <a:pPr>
              <a:defRPr/>
            </a:pPr>
            <a:fld id="{0DBE6AC8-A02B-4725-86B2-9F72A6197ED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55;&#1088;&#1077;&#1079;&#1077;&#1085;&#1090;&#1072;&#1094;&#1110;&#1103;%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3;&#1072;%20&#1074;&#1091;&#1083;&#1080;&#1094;&#1110;%20&#1076;&#1086;&#1078;&#1095;&#1080;&#1082;).mp3" TargetMode="External"/><Relationship Id="rId6" Type="http://schemas.openxmlformats.org/officeDocument/2006/relationships/image" Target="../media/image8.png"/><Relationship Id="rId11" Type="http://schemas.openxmlformats.org/officeDocument/2006/relationships/image" Target="../media/image12.jpe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3;&#1072;%20&#1074;&#1091;&#1083;&#1080;&#1094;&#1110;%20&#1076;&#1086;&#1078;&#1095;&#1080;&#1082;).mp3" TargetMode="External"/><Relationship Id="rId6" Type="http://schemas.openxmlformats.org/officeDocument/2006/relationships/image" Target="../media/image15.png"/><Relationship Id="rId5" Type="http://schemas.openxmlformats.org/officeDocument/2006/relationships/image" Target="../media/image14.jpeg"/><Relationship Id="rId10" Type="http://schemas.openxmlformats.org/officeDocument/2006/relationships/image" Target="../media/image2.png"/><Relationship Id="rId4" Type="http://schemas.openxmlformats.org/officeDocument/2006/relationships/image" Target="../media/image13.jpeg"/><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5.jpeg"/><Relationship Id="rId7"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3;&#1072;%20&#1074;&#1091;&#1083;&#1080;&#1094;&#1110;%20&#1076;&#1086;&#1078;&#1095;&#1080;&#1082;).mp3" TargetMode="Externa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46;&#1080;&#1090;&#1086;&#1084;&#1080;&#1088;%20&#1044;&#1053;&#1047;%20&#8470;%2056%20%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55;&#1088;&#1077;&#1079;&#1077;&#1085;&#1090;&#1072;&#1094;&#1110;&#1103;%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55;&#1088;&#1077;&#1079;&#1077;&#1085;&#1090;&#1072;&#1094;&#1110;&#1103;%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55;&#1088;&#1077;&#1079;&#1077;&#1085;&#1090;&#1072;&#1094;&#1110;&#1103;%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audio" Target="file:///C:\Documents%20and%20Settings\Admin\&#1056;&#1072;&#1073;&#1086;&#1095;&#1080;&#1081;%20&#1089;&#1090;&#1086;&#1083;\&#1055;&#1088;&#1077;&#1079;&#1077;&#1085;&#1090;&#1072;&#1094;&#1110;&#1103;%20&#1064;&#1087;&#1072;&#1082;%20&#1053;.&#1055;\&#1044;&#1080;&#1090;&#1103;&#1095;&#1072;%20&#1087;&#1110;&#1089;&#1077;&#1085;&#1100;&#1082;&#1072;%20-%20&#1054;&#1089;&#1110;&#1085;&#1100;%20&#8211;%20&#1095;&#1072;&#1088;&#1110;&#1074;&#1085;&#1080;&#1094;&#1103;.mp3"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ru-RU" smtClean="0"/>
          </a:p>
        </p:txBody>
      </p:sp>
      <p:sp>
        <p:nvSpPr>
          <p:cNvPr id="2051" name="Rectangle 3"/>
          <p:cNvSpPr>
            <a:spLocks noGrp="1" noChangeArrowheads="1"/>
          </p:cNvSpPr>
          <p:nvPr>
            <p:ph type="subTitle" idx="1"/>
          </p:nvPr>
        </p:nvSpPr>
        <p:spPr/>
        <p:txBody>
          <a:bodyPr/>
          <a:lstStyle/>
          <a:p>
            <a:pPr eaLnBrk="1" hangingPunct="1"/>
            <a:endParaRPr lang="ru-RU" smtClean="0"/>
          </a:p>
        </p:txBody>
      </p:sp>
      <p:pic>
        <p:nvPicPr>
          <p:cNvPr id="2052" name="Picture 4" descr="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p:cNvSpPr>
            <a:spLocks noChangeArrowheads="1" noChangeShapeType="1" noTextEdit="1"/>
          </p:cNvSpPr>
          <p:nvPr/>
        </p:nvSpPr>
        <p:spPr bwMode="auto">
          <a:xfrm>
            <a:off x="1524000" y="1295400"/>
            <a:ext cx="6248400" cy="2549525"/>
          </a:xfrm>
          <a:prstGeom prst="rect">
            <a:avLst/>
          </a:prstGeom>
        </p:spPr>
        <p:txBody>
          <a:bodyPr wrap="none" fromWordArt="1">
            <a:prstTxWarp prst="textPlain">
              <a:avLst>
                <a:gd name="adj" fmla="val 50000"/>
              </a:avLst>
            </a:prstTxWarp>
          </a:bodyPr>
          <a:lstStyle/>
          <a:p>
            <a:pPr algn="ctr"/>
            <a:r>
              <a:rPr lang="ru-RU" sz="3600" b="1" kern="10" spc="720" dirty="0" err="1">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Образотворча</a:t>
            </a:r>
            <a:r>
              <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 </a:t>
            </a:r>
            <a:r>
              <a:rPr lang="ru-RU" sz="3600" b="1" kern="10" spc="720" dirty="0" err="1">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діяльність</a:t>
            </a:r>
            <a:r>
              <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 </a:t>
            </a:r>
          </a:p>
          <a:p>
            <a:pPr algn="ctr"/>
            <a:r>
              <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у   </a:t>
            </a:r>
            <a:r>
              <a:rPr lang="ru-RU" sz="3600" b="1" kern="10" spc="720" dirty="0" err="1">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формуванні</a:t>
            </a:r>
            <a:r>
              <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  </a:t>
            </a:r>
            <a:r>
              <a:rPr lang="ru-RU" sz="3600" b="1" kern="10" spc="720" dirty="0" err="1">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мовленнєвої</a:t>
            </a:r>
            <a:endPar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endParaRPr>
          </a:p>
          <a:p>
            <a:pPr algn="ctr"/>
            <a:r>
              <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 </a:t>
            </a:r>
            <a:r>
              <a:rPr lang="ru-RU" sz="3600" b="1" kern="10" spc="720" dirty="0" err="1">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компетентності</a:t>
            </a:r>
            <a:r>
              <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  </a:t>
            </a:r>
            <a:r>
              <a:rPr lang="ru-RU" sz="3600" b="1" kern="10" spc="720" dirty="0" err="1">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rPr>
              <a:t>дошкільників</a:t>
            </a:r>
            <a:endParaRPr lang="ru-RU" sz="3600" b="1" kern="10" spc="720" dirty="0">
              <a:ln w="9525">
                <a:solidFill>
                  <a:srgbClr val="000000"/>
                </a:solidFill>
                <a:round/>
                <a:headEnd/>
                <a:tailEnd/>
              </a:ln>
              <a:gradFill rotWithShape="1">
                <a:gsLst>
                  <a:gs pos="0">
                    <a:srgbClr val="0066FF"/>
                  </a:gs>
                  <a:gs pos="50000">
                    <a:srgbClr val="FF0066"/>
                  </a:gs>
                  <a:gs pos="100000">
                    <a:srgbClr val="0066FF"/>
                  </a:gs>
                </a:gsLst>
                <a:lin ang="18900000" scaled="1"/>
              </a:gradFill>
              <a:effectLst>
                <a:outerShdw dist="45791" dir="3378596" algn="ctr" rotWithShape="0">
                  <a:srgbClr val="4D4D4D">
                    <a:alpha val="79999"/>
                  </a:srgbClr>
                </a:outerShdw>
              </a:effectLst>
              <a:latin typeface="Sakkal Majalla"/>
            </a:endParaRPr>
          </a:p>
        </p:txBody>
      </p:sp>
      <p:sp>
        <p:nvSpPr>
          <p:cNvPr id="6150" name="WordArt 6"/>
          <p:cNvSpPr>
            <a:spLocks noChangeArrowheads="1" noChangeShapeType="1" noTextEdit="1"/>
          </p:cNvSpPr>
          <p:nvPr/>
        </p:nvSpPr>
        <p:spPr bwMode="auto">
          <a:xfrm>
            <a:off x="4876800" y="4800600"/>
            <a:ext cx="2676525" cy="785813"/>
          </a:xfrm>
          <a:prstGeom prst="rect">
            <a:avLst/>
          </a:prstGeom>
        </p:spPr>
        <p:txBody>
          <a:bodyPr wrap="none" fromWordArt="1">
            <a:prstTxWarp prst="textPlain">
              <a:avLst>
                <a:gd name="adj" fmla="val 50000"/>
              </a:avLst>
            </a:prstTxWarp>
          </a:bodyPr>
          <a:lstStyle/>
          <a:p>
            <a:pPr algn="ctr">
              <a:defRPr/>
            </a:pPr>
            <a:r>
              <a:rPr lang="ru-RU" sz="3600" b="1" kern="10" dirty="0">
                <a:ln w="12700">
                  <a:solidFill>
                    <a:srgbClr val="000000"/>
                  </a:solidFill>
                  <a:round/>
                  <a:headEnd/>
                  <a:tailEnd/>
                </a:ln>
                <a:gradFill rotWithShape="1">
                  <a:gsLst>
                    <a:gs pos="0">
                      <a:srgbClr val="FFBF00">
                        <a:alpha val="50000"/>
                      </a:srgbClr>
                    </a:gs>
                    <a:gs pos="5001">
                      <a:srgbClr val="F27300">
                        <a:alpha val="55001"/>
                      </a:srgbClr>
                    </a:gs>
                    <a:gs pos="12500">
                      <a:srgbClr val="8F0040">
                        <a:alpha val="62500"/>
                      </a:srgbClr>
                    </a:gs>
                    <a:gs pos="25000">
                      <a:srgbClr val="400040">
                        <a:alpha val="75000"/>
                      </a:srgbClr>
                    </a:gs>
                    <a:gs pos="40000">
                      <a:srgbClr val="000040">
                        <a:alpha val="90000"/>
                      </a:srgbClr>
                    </a:gs>
                    <a:gs pos="50000">
                      <a:srgbClr val="000000"/>
                    </a:gs>
                    <a:gs pos="60000">
                      <a:srgbClr val="000040">
                        <a:alpha val="90000"/>
                      </a:srgbClr>
                    </a:gs>
                    <a:gs pos="75000">
                      <a:srgbClr val="400040">
                        <a:alpha val="75000"/>
                      </a:srgbClr>
                    </a:gs>
                    <a:gs pos="87500">
                      <a:srgbClr val="8F0040">
                        <a:alpha val="62500"/>
                      </a:srgbClr>
                    </a:gs>
                    <a:gs pos="95000">
                      <a:srgbClr val="F27300">
                        <a:alpha val="55001"/>
                      </a:srgbClr>
                    </a:gs>
                    <a:gs pos="100000">
                      <a:srgbClr val="FFBF00">
                        <a:alpha val="50000"/>
                      </a:srgbClr>
                    </a:gs>
                  </a:gsLst>
                  <a:lin ang="5400000" scaled="1"/>
                </a:gradFill>
                <a:effectLst>
                  <a:outerShdw dist="45791" dir="2021404" algn="ctr" rotWithShape="0">
                    <a:srgbClr val="9999FF"/>
                  </a:outerShdw>
                </a:effectLst>
                <a:latin typeface="KodchiangUPC"/>
                <a:cs typeface="Arial" charset="0"/>
              </a:rPr>
              <a:t>Автор: Шпак Н.П.</a:t>
            </a:r>
          </a:p>
          <a:p>
            <a:pPr algn="ctr">
              <a:defRPr/>
            </a:pPr>
            <a:r>
              <a:rPr lang="ru-RU" sz="3600" b="1" kern="10" dirty="0" err="1">
                <a:ln w="12700">
                  <a:solidFill>
                    <a:srgbClr val="000000"/>
                  </a:solidFill>
                  <a:round/>
                  <a:headEnd/>
                  <a:tailEnd/>
                </a:ln>
                <a:gradFill rotWithShape="1">
                  <a:gsLst>
                    <a:gs pos="0">
                      <a:srgbClr val="FFBF00">
                        <a:alpha val="50000"/>
                      </a:srgbClr>
                    </a:gs>
                    <a:gs pos="5001">
                      <a:srgbClr val="F27300">
                        <a:alpha val="55001"/>
                      </a:srgbClr>
                    </a:gs>
                    <a:gs pos="12500">
                      <a:srgbClr val="8F0040">
                        <a:alpha val="62500"/>
                      </a:srgbClr>
                    </a:gs>
                    <a:gs pos="25000">
                      <a:srgbClr val="400040">
                        <a:alpha val="75000"/>
                      </a:srgbClr>
                    </a:gs>
                    <a:gs pos="40000">
                      <a:srgbClr val="000040">
                        <a:alpha val="90000"/>
                      </a:srgbClr>
                    </a:gs>
                    <a:gs pos="50000">
                      <a:srgbClr val="000000"/>
                    </a:gs>
                    <a:gs pos="60000">
                      <a:srgbClr val="000040">
                        <a:alpha val="90000"/>
                      </a:srgbClr>
                    </a:gs>
                    <a:gs pos="75000">
                      <a:srgbClr val="400040">
                        <a:alpha val="75000"/>
                      </a:srgbClr>
                    </a:gs>
                    <a:gs pos="87500">
                      <a:srgbClr val="8F0040">
                        <a:alpha val="62500"/>
                      </a:srgbClr>
                    </a:gs>
                    <a:gs pos="95000">
                      <a:srgbClr val="F27300">
                        <a:alpha val="55001"/>
                      </a:srgbClr>
                    </a:gs>
                    <a:gs pos="100000">
                      <a:srgbClr val="FFBF00">
                        <a:alpha val="50000"/>
                      </a:srgbClr>
                    </a:gs>
                  </a:gsLst>
                  <a:lin ang="5400000" scaled="1"/>
                </a:gradFill>
                <a:effectLst>
                  <a:outerShdw dist="45791" dir="2021404" algn="ctr" rotWithShape="0">
                    <a:srgbClr val="9999FF"/>
                  </a:outerShdw>
                </a:effectLst>
                <a:latin typeface="KodchiangUPC"/>
                <a:cs typeface="Arial" charset="0"/>
              </a:rPr>
              <a:t>вихователь</a:t>
            </a:r>
            <a:r>
              <a:rPr lang="ru-RU" sz="3600" b="1" kern="10" dirty="0">
                <a:ln w="12700">
                  <a:solidFill>
                    <a:srgbClr val="000000"/>
                  </a:solidFill>
                  <a:round/>
                  <a:headEnd/>
                  <a:tailEnd/>
                </a:ln>
                <a:gradFill rotWithShape="1">
                  <a:gsLst>
                    <a:gs pos="0">
                      <a:srgbClr val="FFBF00">
                        <a:alpha val="50000"/>
                      </a:srgbClr>
                    </a:gs>
                    <a:gs pos="5001">
                      <a:srgbClr val="F27300">
                        <a:alpha val="55001"/>
                      </a:srgbClr>
                    </a:gs>
                    <a:gs pos="12500">
                      <a:srgbClr val="8F0040">
                        <a:alpha val="62500"/>
                      </a:srgbClr>
                    </a:gs>
                    <a:gs pos="25000">
                      <a:srgbClr val="400040">
                        <a:alpha val="75000"/>
                      </a:srgbClr>
                    </a:gs>
                    <a:gs pos="40000">
                      <a:srgbClr val="000040">
                        <a:alpha val="90000"/>
                      </a:srgbClr>
                    </a:gs>
                    <a:gs pos="50000">
                      <a:srgbClr val="000000"/>
                    </a:gs>
                    <a:gs pos="60000">
                      <a:srgbClr val="000040">
                        <a:alpha val="90000"/>
                      </a:srgbClr>
                    </a:gs>
                    <a:gs pos="75000">
                      <a:srgbClr val="400040">
                        <a:alpha val="75000"/>
                      </a:srgbClr>
                    </a:gs>
                    <a:gs pos="87500">
                      <a:srgbClr val="8F0040">
                        <a:alpha val="62500"/>
                      </a:srgbClr>
                    </a:gs>
                    <a:gs pos="95000">
                      <a:srgbClr val="F27300">
                        <a:alpha val="55001"/>
                      </a:srgbClr>
                    </a:gs>
                    <a:gs pos="100000">
                      <a:srgbClr val="FFBF00">
                        <a:alpha val="50000"/>
                      </a:srgbClr>
                    </a:gs>
                  </a:gsLst>
                  <a:lin ang="5400000" scaled="1"/>
                </a:gradFill>
                <a:effectLst>
                  <a:outerShdw dist="45791" dir="2021404" algn="ctr" rotWithShape="0">
                    <a:srgbClr val="9999FF"/>
                  </a:outerShdw>
                </a:effectLst>
                <a:latin typeface="KodchiangUPC"/>
                <a:cs typeface="Arial" charset="0"/>
              </a:rPr>
              <a:t> ЖДНЗ № 56</a:t>
            </a:r>
          </a:p>
        </p:txBody>
      </p:sp>
      <p:sp>
        <p:nvSpPr>
          <p:cNvPr id="6151" name="WordArt 7"/>
          <p:cNvSpPr>
            <a:spLocks noChangeArrowheads="1" noChangeShapeType="1" noTextEdit="1"/>
          </p:cNvSpPr>
          <p:nvPr/>
        </p:nvSpPr>
        <p:spPr bwMode="auto">
          <a:xfrm>
            <a:off x="2819400" y="4038600"/>
            <a:ext cx="3429000" cy="381000"/>
          </a:xfrm>
          <a:prstGeom prst="rect">
            <a:avLst/>
          </a:prstGeom>
        </p:spPr>
        <p:txBody>
          <a:bodyPr wrap="none" fromWordArt="1">
            <a:prstTxWarp prst="textPlain">
              <a:avLst>
                <a:gd name="adj" fmla="val 50000"/>
              </a:avLst>
            </a:prstTxWarp>
          </a:bodyPr>
          <a:lstStyle/>
          <a:p>
            <a:pPr algn="ctr">
              <a:defRPr/>
            </a:pPr>
            <a:r>
              <a:rPr lang="ru-RU" sz="3600" kern="10" dirty="0" err="1">
                <a:ln w="12700">
                  <a:solidFill>
                    <a:srgbClr val="000000"/>
                  </a:solidFill>
                  <a:round/>
                  <a:headEnd/>
                  <a:tailEnd/>
                </a:ln>
                <a:gradFill rotWithShape="1">
                  <a:gsLst>
                    <a:gs pos="0">
                      <a:srgbClr val="000082">
                        <a:alpha val="50000"/>
                      </a:srgbClr>
                    </a:gs>
                    <a:gs pos="50000">
                      <a:srgbClr val="000082">
                        <a:gamma/>
                        <a:shade val="46275"/>
                        <a:invGamma/>
                      </a:srgbClr>
                    </a:gs>
                    <a:gs pos="100000">
                      <a:srgbClr val="000082">
                        <a:alpha val="50000"/>
                      </a:srgbClr>
                    </a:gs>
                  </a:gsLst>
                  <a:lin ang="5400000" scaled="1"/>
                </a:gradFill>
                <a:effectLst>
                  <a:outerShdw dist="45791" dir="2021404" algn="ctr" rotWithShape="0">
                    <a:srgbClr val="9999FF"/>
                  </a:outerShdw>
                </a:effectLst>
                <a:latin typeface="Leelawadee"/>
                <a:cs typeface="Arial" charset="0"/>
              </a:rPr>
              <a:t>середній</a:t>
            </a:r>
            <a:r>
              <a:rPr lang="ru-RU" sz="3600" kern="10" dirty="0">
                <a:ln w="12700">
                  <a:solidFill>
                    <a:srgbClr val="000000"/>
                  </a:solidFill>
                  <a:round/>
                  <a:headEnd/>
                  <a:tailEnd/>
                </a:ln>
                <a:gradFill rotWithShape="1">
                  <a:gsLst>
                    <a:gs pos="0">
                      <a:srgbClr val="000082">
                        <a:alpha val="50000"/>
                      </a:srgbClr>
                    </a:gs>
                    <a:gs pos="50000">
                      <a:srgbClr val="000082">
                        <a:gamma/>
                        <a:shade val="46275"/>
                        <a:invGamma/>
                      </a:srgbClr>
                    </a:gs>
                    <a:gs pos="100000">
                      <a:srgbClr val="000082">
                        <a:alpha val="50000"/>
                      </a:srgbClr>
                    </a:gs>
                  </a:gsLst>
                  <a:lin ang="5400000" scaled="1"/>
                </a:gradFill>
                <a:effectLst>
                  <a:outerShdw dist="45791" dir="2021404" algn="ctr" rotWithShape="0">
                    <a:srgbClr val="9999FF"/>
                  </a:outerShdw>
                </a:effectLst>
                <a:latin typeface="Leelawadee"/>
                <a:cs typeface="Arial" charset="0"/>
              </a:rPr>
              <a:t> </a:t>
            </a:r>
            <a:r>
              <a:rPr lang="ru-RU" sz="3600" kern="10" dirty="0" err="1">
                <a:ln w="12700">
                  <a:solidFill>
                    <a:srgbClr val="000000"/>
                  </a:solidFill>
                  <a:round/>
                  <a:headEnd/>
                  <a:tailEnd/>
                </a:ln>
                <a:gradFill rotWithShape="1">
                  <a:gsLst>
                    <a:gs pos="0">
                      <a:srgbClr val="000082">
                        <a:alpha val="50000"/>
                      </a:srgbClr>
                    </a:gs>
                    <a:gs pos="50000">
                      <a:srgbClr val="000082">
                        <a:gamma/>
                        <a:shade val="46275"/>
                        <a:invGamma/>
                      </a:srgbClr>
                    </a:gs>
                    <a:gs pos="100000">
                      <a:srgbClr val="000082">
                        <a:alpha val="50000"/>
                      </a:srgbClr>
                    </a:gs>
                  </a:gsLst>
                  <a:lin ang="5400000" scaled="1"/>
                </a:gradFill>
                <a:effectLst>
                  <a:outerShdw dist="45791" dir="2021404" algn="ctr" rotWithShape="0">
                    <a:srgbClr val="9999FF"/>
                  </a:outerShdw>
                </a:effectLst>
                <a:latin typeface="Leelawadee"/>
                <a:cs typeface="Arial" charset="0"/>
              </a:rPr>
              <a:t>дошкільний</a:t>
            </a:r>
            <a:r>
              <a:rPr lang="ru-RU" sz="3600" kern="10" dirty="0">
                <a:ln w="12700">
                  <a:solidFill>
                    <a:srgbClr val="000000"/>
                  </a:solidFill>
                  <a:round/>
                  <a:headEnd/>
                  <a:tailEnd/>
                </a:ln>
                <a:gradFill rotWithShape="1">
                  <a:gsLst>
                    <a:gs pos="0">
                      <a:srgbClr val="000082">
                        <a:alpha val="50000"/>
                      </a:srgbClr>
                    </a:gs>
                    <a:gs pos="50000">
                      <a:srgbClr val="000082">
                        <a:gamma/>
                        <a:shade val="46275"/>
                        <a:invGamma/>
                      </a:srgbClr>
                    </a:gs>
                    <a:gs pos="100000">
                      <a:srgbClr val="000082">
                        <a:alpha val="50000"/>
                      </a:srgbClr>
                    </a:gs>
                  </a:gsLst>
                  <a:lin ang="5400000" scaled="1"/>
                </a:gradFill>
                <a:effectLst>
                  <a:outerShdw dist="45791" dir="2021404" algn="ctr" rotWithShape="0">
                    <a:srgbClr val="9999FF"/>
                  </a:outerShdw>
                </a:effectLst>
                <a:latin typeface="Leelawadee"/>
                <a:cs typeface="Arial" charset="0"/>
              </a:rPr>
              <a:t> </a:t>
            </a:r>
            <a:r>
              <a:rPr lang="ru-RU" sz="3600" kern="10" dirty="0" err="1">
                <a:ln w="12700">
                  <a:solidFill>
                    <a:srgbClr val="000000"/>
                  </a:solidFill>
                  <a:round/>
                  <a:headEnd/>
                  <a:tailEnd/>
                </a:ln>
                <a:gradFill rotWithShape="1">
                  <a:gsLst>
                    <a:gs pos="0">
                      <a:srgbClr val="000082">
                        <a:alpha val="50000"/>
                      </a:srgbClr>
                    </a:gs>
                    <a:gs pos="50000">
                      <a:srgbClr val="000082">
                        <a:gamma/>
                        <a:shade val="46275"/>
                        <a:invGamma/>
                      </a:srgbClr>
                    </a:gs>
                    <a:gs pos="100000">
                      <a:srgbClr val="000082">
                        <a:alpha val="50000"/>
                      </a:srgbClr>
                    </a:gs>
                  </a:gsLst>
                  <a:lin ang="5400000" scaled="1"/>
                </a:gradFill>
                <a:effectLst>
                  <a:outerShdw dist="45791" dir="2021404" algn="ctr" rotWithShape="0">
                    <a:srgbClr val="9999FF"/>
                  </a:outerShdw>
                </a:effectLst>
                <a:latin typeface="Leelawadee"/>
                <a:cs typeface="Arial" charset="0"/>
              </a:rPr>
              <a:t>вік</a:t>
            </a:r>
            <a:endParaRPr lang="ru-RU" sz="3600" kern="10" dirty="0">
              <a:ln w="12700">
                <a:solidFill>
                  <a:srgbClr val="000000"/>
                </a:solidFill>
                <a:round/>
                <a:headEnd/>
                <a:tailEnd/>
              </a:ln>
              <a:gradFill rotWithShape="1">
                <a:gsLst>
                  <a:gs pos="0">
                    <a:srgbClr val="000082">
                      <a:alpha val="50000"/>
                    </a:srgbClr>
                  </a:gs>
                  <a:gs pos="50000">
                    <a:srgbClr val="000082">
                      <a:gamma/>
                      <a:shade val="46275"/>
                      <a:invGamma/>
                    </a:srgbClr>
                  </a:gs>
                  <a:gs pos="100000">
                    <a:srgbClr val="000082">
                      <a:alpha val="50000"/>
                    </a:srgbClr>
                  </a:gs>
                </a:gsLst>
                <a:lin ang="5400000" scaled="1"/>
              </a:gradFill>
              <a:effectLst>
                <a:outerShdw dist="45791" dir="2021404" algn="ctr" rotWithShape="0">
                  <a:srgbClr val="9999FF"/>
                </a:outerShdw>
              </a:effectLst>
              <a:latin typeface="Leelawadee"/>
              <a:cs typeface="Arial" charset="0"/>
            </a:endParaRPr>
          </a:p>
        </p:txBody>
      </p:sp>
      <p:pic>
        <p:nvPicPr>
          <p:cNvPr id="6152" name="Дитяча пісенька) - На вулиці дожчик).mp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3399" fill="hold"/>
                                        <p:tgtEl>
                                          <p:spTgt spid="61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15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p:cNvSpPr>
            <a:spLocks noGrp="1" noChangeArrowheads="1"/>
          </p:cNvSpPr>
          <p:nvPr>
            <p:ph type="title"/>
          </p:nvPr>
        </p:nvSpPr>
        <p:spPr>
          <a:xfrm>
            <a:off x="533400" y="152400"/>
            <a:ext cx="8229600" cy="381000"/>
          </a:xfrm>
        </p:spPr>
        <p:txBody>
          <a:bodyPr/>
          <a:lstStyle/>
          <a:p>
            <a:pPr eaLnBrk="1" hangingPunct="1"/>
            <a:r>
              <a:rPr lang="uk-UA" sz="2000" b="1" dirty="0" smtClean="0">
                <a:solidFill>
                  <a:srgbClr val="000099"/>
                </a:solidFill>
              </a:rPr>
              <a:t>Тематичний цикл: «Журавлі летять курличуть»</a:t>
            </a:r>
            <a:endParaRPr lang="ru-RU" sz="2000" b="1" dirty="0" smtClean="0">
              <a:solidFill>
                <a:srgbClr val="000099"/>
              </a:solidFill>
            </a:endParaRPr>
          </a:p>
        </p:txBody>
      </p:sp>
      <p:sp>
        <p:nvSpPr>
          <p:cNvPr id="11270" name="Rectangle 3"/>
          <p:cNvSpPr>
            <a:spLocks noGrp="1" noChangeArrowheads="1"/>
          </p:cNvSpPr>
          <p:nvPr>
            <p:ph type="body" sz="half" idx="1"/>
          </p:nvPr>
        </p:nvSpPr>
        <p:spPr>
          <a:xfrm>
            <a:off x="457200" y="457200"/>
            <a:ext cx="8458200" cy="5943600"/>
          </a:xfrm>
        </p:spPr>
        <p:txBody>
          <a:bodyPr/>
          <a:lstStyle/>
          <a:p>
            <a:pPr marL="0" indent="2667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Аплікація колективна (витинанка) «Журавлі летять курличуть</a:t>
            </a:r>
            <a:r>
              <a:rPr lang="uk-UA" sz="1100" b="1" dirty="0">
                <a:latin typeface="Times New Roman" pitchFamily="18" charset="0"/>
                <a:cs typeface="Times New Roman" pitchFamily="18" charset="0"/>
              </a:rPr>
              <a:t>» (додаток </a:t>
            </a:r>
            <a:r>
              <a:rPr lang="uk-UA" sz="1100" b="1" dirty="0" smtClean="0">
                <a:latin typeface="Times New Roman" pitchFamily="18" charset="0"/>
                <a:cs typeface="Times New Roman" pitchFamily="18" charset="0"/>
              </a:rPr>
              <a:t>1</a:t>
            </a:r>
            <a:r>
              <a:rPr lang="en-US" sz="1100" b="1" dirty="0" smtClean="0">
                <a:latin typeface="Times New Roman" pitchFamily="18" charset="0"/>
                <a:cs typeface="Times New Roman" pitchFamily="18" charset="0"/>
              </a:rPr>
              <a:t>5</a:t>
            </a:r>
            <a:r>
              <a:rPr lang="uk-UA" sz="1100" b="1" dirty="0" smtClean="0">
                <a:latin typeface="Times New Roman" pitchFamily="18" charset="0"/>
                <a:cs typeface="Times New Roman" pitchFamily="18" charset="0"/>
              </a:rPr>
              <a:t>)</a:t>
            </a:r>
            <a:endParaRPr lang="uk-UA" sz="1100" b="1" dirty="0">
              <a:latin typeface="Times New Roman" pitchFamily="18" charset="0"/>
              <a:cs typeface="Times New Roman" pitchFamily="18" charset="0"/>
            </a:endParaRPr>
          </a:p>
          <a:p>
            <a:pPr marL="0" indent="280988"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знайомити дітей з новою технікою </a:t>
            </a:r>
            <a:r>
              <a:rPr lang="uk-UA" sz="1100" dirty="0" err="1" smtClean="0">
                <a:latin typeface="Times New Roman" pitchFamily="18" charset="0"/>
                <a:cs typeface="Times New Roman" pitchFamily="18" charset="0"/>
              </a:rPr>
              <a:t>аплікування</a:t>
            </a:r>
            <a:r>
              <a:rPr lang="uk-UA" sz="1100" dirty="0" smtClean="0">
                <a:latin typeface="Times New Roman" pitchFamily="18" charset="0"/>
                <a:cs typeface="Times New Roman" pitchFamily="18" charset="0"/>
              </a:rPr>
              <a:t> - витинанка, різати по заданому силуету, розвивати відчуття форми та композиції. Розвивати уяву, творче мислення. Виховувати вміння працювати спільно з однолітками, прислухатися до побажань інших.</a:t>
            </a:r>
            <a:endParaRPr lang="ru-RU" sz="1100" dirty="0" smtClean="0">
              <a:latin typeface="Times New Roman" pitchFamily="18" charset="0"/>
              <a:cs typeface="Times New Roman" pitchFamily="18" charset="0"/>
            </a:endParaRPr>
          </a:p>
          <a:p>
            <a:pPr marL="0" indent="280988"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за казкою «Лисичка і журавель» </a:t>
            </a:r>
            <a:r>
              <a:rPr lang="uk-UA" sz="1100" b="1" dirty="0">
                <a:latin typeface="Times New Roman" pitchFamily="18" charset="0"/>
                <a:cs typeface="Times New Roman" pitchFamily="18" charset="0"/>
              </a:rPr>
              <a:t>(додаток </a:t>
            </a:r>
            <a:r>
              <a:rPr lang="uk-UA" sz="1100" b="1" dirty="0" smtClean="0">
                <a:latin typeface="Times New Roman" pitchFamily="18" charset="0"/>
                <a:cs typeface="Times New Roman" pitchFamily="18" charset="0"/>
              </a:rPr>
              <a:t>1</a:t>
            </a:r>
            <a:r>
              <a:rPr lang="en-US" sz="1100" b="1" dirty="0" smtClean="0">
                <a:latin typeface="Times New Roman" pitchFamily="18" charset="0"/>
                <a:cs typeface="Times New Roman" pitchFamily="18" charset="0"/>
              </a:rPr>
              <a:t>6</a:t>
            </a:r>
            <a:r>
              <a:rPr lang="uk-UA" sz="1100" b="1" dirty="0" smtClean="0">
                <a:latin typeface="Times New Roman" pitchFamily="18" charset="0"/>
                <a:cs typeface="Times New Roman" pitchFamily="18" charset="0"/>
              </a:rPr>
              <a:t>)</a:t>
            </a:r>
          </a:p>
          <a:p>
            <a:pPr marL="0" indent="280988"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закріплювати навички малювати округлі та </a:t>
            </a:r>
            <a:r>
              <a:rPr lang="uk-UA" sz="1100" dirty="0" err="1" smtClean="0">
                <a:latin typeface="Times New Roman" pitchFamily="18" charset="0"/>
                <a:cs typeface="Times New Roman" pitchFamily="18" charset="0"/>
              </a:rPr>
              <a:t>овальноі</a:t>
            </a:r>
            <a:r>
              <a:rPr lang="uk-UA" sz="1100" dirty="0" smtClean="0">
                <a:latin typeface="Times New Roman" pitchFamily="18" charset="0"/>
                <a:cs typeface="Times New Roman" pitchFamily="18" charset="0"/>
              </a:rPr>
              <a:t> форми; передавати в малюнку характерні особливості зовнішнього вигляду звірів (довга шия, довгий хвіст): усім ворсом по формі (тулуб); боковий мазок при зображенні невеликих та дрібних частин; навчати об’єднувати в малюнку за змістом зображення двох предметів (лисичка, журавель), композиційно правильно розміщувати їх на аркуші паперу. Виховувати  уважне ставлення до тварин.</a:t>
            </a:r>
            <a:endParaRPr lang="uk-UA" sz="1100" b="1" dirty="0" smtClean="0">
              <a:latin typeface="Times New Roman" pitchFamily="18" charset="0"/>
              <a:cs typeface="Times New Roman" pitchFamily="18" charset="0"/>
            </a:endParaRPr>
          </a:p>
          <a:p>
            <a:pPr marL="0" indent="280988" eaLnBrk="1" hangingPunct="1">
              <a:lnSpc>
                <a:spcPct val="80000"/>
              </a:lnSpc>
              <a:buFontTx/>
              <a:buNone/>
            </a:pPr>
            <a:r>
              <a:rPr lang="uk-UA" sz="1100" b="1" dirty="0" smtClean="0">
                <a:latin typeface="Times New Roman" pitchFamily="18" charset="0"/>
                <a:cs typeface="Times New Roman" pitchFamily="18" charset="0"/>
              </a:rPr>
              <a:t>Мовленнєві завдання:</a:t>
            </a:r>
          </a:p>
          <a:p>
            <a:pPr marL="0" indent="280988"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err="1" smtClean="0">
                <a:latin typeface="Times New Roman" pitchFamily="18" charset="0"/>
                <a:cs typeface="Times New Roman" pitchFamily="18" charset="0"/>
              </a:rPr>
              <a:t>Активізовувати</a:t>
            </a:r>
            <a:r>
              <a:rPr lang="uk-UA" sz="1100" dirty="0" smtClean="0">
                <a:latin typeface="Times New Roman" pitchFamily="18" charset="0"/>
                <a:cs typeface="Times New Roman" pitchFamily="18" charset="0"/>
              </a:rPr>
              <a:t> словник дітей іменниками (журавель, зграя, ластівка, синця; назвами складу птаха: пір’я, пух, крило, дзьоб), дієсловами (летіти, перелітати, зимувати), прислівниками-антонімами (голосно – тихо, високо – низько, далеко – близько), прикметниками (швидкий, голосистий, зимуючий).   </a:t>
            </a:r>
          </a:p>
          <a:p>
            <a:pPr marL="0" indent="280988" eaLnBrk="1" hangingPunct="1">
              <a:lnSpc>
                <a:spcPct val="80000"/>
              </a:lnSpc>
              <a:buFontTx/>
              <a:buNone/>
            </a:pPr>
            <a:r>
              <a:rPr lang="uk-UA" sz="1100" dirty="0" smtClean="0">
                <a:latin typeface="Times New Roman" pitchFamily="18" charset="0"/>
                <a:cs typeface="Times New Roman" pitchFamily="18" charset="0"/>
              </a:rPr>
              <a:t>Ввести в словник малят слово «курличуть».</a:t>
            </a:r>
          </a:p>
          <a:p>
            <a:pPr marL="0" indent="280988" eaLnBrk="1" hangingPunct="1">
              <a:lnSpc>
                <a:spcPct val="80000"/>
              </a:lnSpc>
              <a:buFontTx/>
              <a:buNone/>
            </a:pPr>
            <a:r>
              <a:rPr lang="uk-UA" sz="1100" dirty="0" smtClean="0">
                <a:latin typeface="Times New Roman" pitchFamily="18" charset="0"/>
                <a:cs typeface="Times New Roman" pitchFamily="18" charset="0"/>
              </a:rPr>
              <a:t>Збагачувати мову дітей синонімами .(словами, близькими за значенням): бусол — лелека — чорногуз, мостити — вити (гніздо).</a:t>
            </a:r>
          </a:p>
          <a:p>
            <a:pPr marL="0" indent="280988" eaLnBrk="1" hangingPunct="1">
              <a:lnSpc>
                <a:spcPct val="80000"/>
              </a:lnSpc>
              <a:buFontTx/>
              <a:buNone/>
            </a:pPr>
            <a:r>
              <a:rPr lang="uk-UA" sz="1100" dirty="0" smtClean="0">
                <a:latin typeface="Times New Roman" pitchFamily="18" charset="0"/>
                <a:cs typeface="Times New Roman" pitchFamily="18" charset="0"/>
              </a:rPr>
              <a:t>Збагачувати знання дітей прислів’ями та приказками про птахів: «Видно птаха по польоту», «Ліпше горобець у жмені, як журавель у небі».</a:t>
            </a:r>
          </a:p>
          <a:p>
            <a:pPr marL="0" indent="280988" eaLnBrk="1" hangingPunct="1">
              <a:lnSpc>
                <a:spcPct val="80000"/>
              </a:lnSpc>
              <a:buFontTx/>
              <a:buNone/>
            </a:pPr>
            <a:r>
              <a:rPr lang="uk-UA" sz="1100" dirty="0" smtClean="0">
                <a:latin typeface="Times New Roman" pitchFamily="18" charset="0"/>
                <a:cs typeface="Times New Roman" pitchFamily="18" charset="0"/>
              </a:rPr>
              <a:t>Поповнити словник  фразеологізмами: час настав (відлітати) - настав момент, що є сигналом до чого-небудь; поминай як звали - про того, хто  зник.</a:t>
            </a:r>
            <a:endParaRPr lang="uk-UA" sz="1100" b="1" dirty="0" smtClean="0">
              <a:latin typeface="Times New Roman" pitchFamily="18" charset="0"/>
              <a:cs typeface="Times New Roman" pitchFamily="18" charset="0"/>
            </a:endParaRPr>
          </a:p>
          <a:p>
            <a:pPr marL="0" indent="280988"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Вчити вимовляти шиплячі ж, ч, ш: </a:t>
            </a:r>
            <a:r>
              <a:rPr lang="uk-UA" sz="1100" i="1" dirty="0" smtClean="0">
                <a:latin typeface="Times New Roman" pitchFamily="18" charset="0"/>
                <a:cs typeface="Times New Roman" pitchFamily="18" charset="0"/>
              </a:rPr>
              <a:t>журавель, ключ, шепіт, почати, чистий;</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Добиватися роздільної вимови йотованих голосних </a:t>
            </a:r>
            <a:r>
              <a:rPr lang="uk-UA" sz="1100" i="1" dirty="0" smtClean="0">
                <a:latin typeface="Times New Roman" pitchFamily="18" charset="0"/>
                <a:cs typeface="Times New Roman" pitchFamily="18" charset="0"/>
              </a:rPr>
              <a:t>і </a:t>
            </a:r>
            <a:r>
              <a:rPr lang="uk-UA" sz="1100" dirty="0" smtClean="0">
                <a:latin typeface="Times New Roman" pitchFamily="18" charset="0"/>
                <a:cs typeface="Times New Roman" pitchFamily="18" charset="0"/>
              </a:rPr>
              <a:t>попередніми приголосними: </a:t>
            </a:r>
            <a:r>
              <a:rPr lang="uk-UA" sz="1100" i="1" dirty="0" smtClean="0">
                <a:latin typeface="Times New Roman" pitchFamily="18" charset="0"/>
                <a:cs typeface="Times New Roman" pitchFamily="18" charset="0"/>
              </a:rPr>
              <a:t>сім'я, солов'їний,  рум'яний, в'ється, п'ють;</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Вчити вживати слова протилежного значення (високо – низько, далеко - близько)</a:t>
            </a:r>
          </a:p>
          <a:p>
            <a:pPr marL="0" indent="280988" eaLnBrk="1" hangingPunct="1">
              <a:lnSpc>
                <a:spcPct val="80000"/>
              </a:lnSpc>
              <a:buFontTx/>
              <a:buNone/>
            </a:pPr>
            <a:r>
              <a:rPr lang="uk-UA" sz="1100" dirty="0" smtClean="0">
                <a:latin typeface="Times New Roman" pitchFamily="18" charset="0"/>
                <a:cs typeface="Times New Roman" pitchFamily="18" charset="0"/>
              </a:rPr>
              <a:t>Розвивати вміння класифікувати птахів на перелітні (ластівка, журавель, лебідь, лелека) та зимуючі (горобець, голуб, сорока, ворона, синиця, дятел);</a:t>
            </a:r>
          </a:p>
          <a:p>
            <a:pPr marL="0" indent="280988" eaLnBrk="1" hangingPunct="1">
              <a:lnSpc>
                <a:spcPct val="80000"/>
              </a:lnSpc>
              <a:buFontTx/>
              <a:buNone/>
            </a:pPr>
            <a:r>
              <a:rPr lang="uk-UA" sz="1100" dirty="0" smtClean="0">
                <a:latin typeface="Times New Roman" pitchFamily="18" charset="0"/>
                <a:cs typeface="Times New Roman" pitchFamily="18" charset="0"/>
              </a:rPr>
              <a:t>Закріплювати вміння дітей чітко та швидко промовляти скоромовку «На болоті журавель жував журавлину, а у лісі їжачок – живильну ожину».</a:t>
            </a:r>
          </a:p>
          <a:p>
            <a:pPr marL="0" indent="280988"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Вживати прислівники в різних ступенях порівняння: </a:t>
            </a:r>
            <a:r>
              <a:rPr lang="uk-UA" sz="1100" i="1" dirty="0" smtClean="0">
                <a:latin typeface="Times New Roman" pitchFamily="18" charset="0"/>
                <a:cs typeface="Times New Roman" pitchFamily="18" charset="0"/>
              </a:rPr>
              <a:t>високо — вище — найвище, </a:t>
            </a:r>
            <a:r>
              <a:rPr lang="uk-UA" sz="1100" i="1" dirty="0" err="1" smtClean="0">
                <a:latin typeface="Times New Roman" pitchFamily="18" charset="0"/>
                <a:cs typeface="Times New Roman" pitchFamily="18" charset="0"/>
              </a:rPr>
              <a:t>низько-низьче-найнище</a:t>
            </a:r>
            <a:r>
              <a:rPr lang="uk-UA" sz="1100" i="1" dirty="0" smtClean="0">
                <a:latin typeface="Times New Roman" pitchFamily="18" charset="0"/>
                <a:cs typeface="Times New Roman" pitchFamily="18" charset="0"/>
              </a:rPr>
              <a:t>;</a:t>
            </a:r>
          </a:p>
          <a:p>
            <a:pPr marL="0" indent="280988" eaLnBrk="1" hangingPunct="1">
              <a:lnSpc>
                <a:spcPct val="80000"/>
              </a:lnSpc>
              <a:buFontTx/>
              <a:buNone/>
            </a:pPr>
            <a:r>
              <a:rPr lang="uk-UA" sz="1100" i="1" dirty="0" smtClean="0">
                <a:latin typeface="Times New Roman" pitchFamily="18" charset="0"/>
                <a:cs typeface="Times New Roman" pitchFamily="18" charset="0"/>
              </a:rPr>
              <a:t>Вдосконалювати вміння вживати </a:t>
            </a:r>
            <a:r>
              <a:rPr lang="uk-UA" sz="1100" dirty="0" smtClean="0">
                <a:latin typeface="Times New Roman" pitchFamily="18" charset="0"/>
                <a:cs typeface="Times New Roman" pitchFamily="18" charset="0"/>
              </a:rPr>
              <a:t>родовий відмінок множини іменників — назв малят пташок:  </a:t>
            </a:r>
            <a:r>
              <a:rPr lang="uk-UA" sz="1100" i="1" dirty="0" smtClean="0">
                <a:latin typeface="Times New Roman" pitchFamily="18" charset="0"/>
                <a:cs typeface="Times New Roman" pitchFamily="18" charset="0"/>
              </a:rPr>
              <a:t>солов'ят, лелеченят, ластів'ят; </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Вживати збірні числівники й узгоджувати з ними іменники: </a:t>
            </a:r>
            <a:r>
              <a:rPr lang="uk-UA" sz="1100" i="1" dirty="0" smtClean="0">
                <a:latin typeface="Times New Roman" pitchFamily="18" charset="0"/>
                <a:cs typeface="Times New Roman" pitchFamily="18" charset="0"/>
              </a:rPr>
              <a:t>троє журавликів, четверо (п'ятеро) журавлів;</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Учити вживати іменники у множині в орудному відмінку з прийменником</a:t>
            </a:r>
            <a:r>
              <a:rPr lang="uk-UA" sz="1100" i="1" dirty="0" smtClean="0">
                <a:latin typeface="Times New Roman" pitchFamily="18" charset="0"/>
                <a:cs typeface="Times New Roman" pitchFamily="18" charset="0"/>
              </a:rPr>
              <a:t> над: </a:t>
            </a:r>
            <a:r>
              <a:rPr lang="uk-UA" sz="1100" i="1" dirty="0" err="1" smtClean="0">
                <a:latin typeface="Times New Roman" pitchFamily="18" charset="0"/>
                <a:cs typeface="Times New Roman" pitchFamily="18" charset="0"/>
              </a:rPr>
              <a:t>над</a:t>
            </a:r>
            <a:r>
              <a:rPr lang="uk-UA" sz="1100" i="1" dirty="0" smtClean="0">
                <a:latin typeface="Times New Roman" pitchFamily="18" charset="0"/>
                <a:cs typeface="Times New Roman" pitchFamily="18" charset="0"/>
              </a:rPr>
              <a:t> гаями, над городами, над шляхами;</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Вчити утворювати дієслова з префіксами </a:t>
            </a:r>
            <a:r>
              <a:rPr lang="uk-UA" sz="1100" dirty="0" err="1" smtClean="0">
                <a:latin typeface="Times New Roman" pitchFamily="18" charset="0"/>
                <a:cs typeface="Times New Roman" pitchFamily="18" charset="0"/>
              </a:rPr>
              <a:t>за-</a:t>
            </a:r>
            <a:r>
              <a:rPr lang="uk-UA" sz="1100" dirty="0" smtClean="0">
                <a:latin typeface="Times New Roman" pitchFamily="18" charset="0"/>
                <a:cs typeface="Times New Roman" pitchFamily="18" charset="0"/>
              </a:rPr>
              <a:t>, </a:t>
            </a:r>
            <a:r>
              <a:rPr lang="uk-UA" sz="1100" dirty="0" err="1" smtClean="0">
                <a:latin typeface="Times New Roman" pitchFamily="18" charset="0"/>
                <a:cs typeface="Times New Roman" pitchFamily="18" charset="0"/>
              </a:rPr>
              <a:t>при-</a:t>
            </a:r>
            <a:r>
              <a:rPr lang="uk-UA" sz="1100" dirty="0" smtClean="0">
                <a:latin typeface="Times New Roman" pitchFamily="18" charset="0"/>
                <a:cs typeface="Times New Roman" pitchFamily="18" charset="0"/>
              </a:rPr>
              <a:t>, від, </a:t>
            </a:r>
            <a:r>
              <a:rPr lang="uk-UA" sz="1100" dirty="0" err="1" smtClean="0">
                <a:latin typeface="Times New Roman" pitchFamily="18" charset="0"/>
                <a:cs typeface="Times New Roman" pitchFamily="18" charset="0"/>
              </a:rPr>
              <a:t>до-</a:t>
            </a:r>
            <a:r>
              <a:rPr lang="uk-UA" sz="1100" dirty="0" smtClean="0">
                <a:latin typeface="Times New Roman" pitchFamily="18" charset="0"/>
                <a:cs typeface="Times New Roman" pitchFamily="18" charset="0"/>
              </a:rPr>
              <a:t>: залітати, прилітати, відлітати, долітати;</a:t>
            </a:r>
          </a:p>
          <a:p>
            <a:pPr marL="0" indent="280988" eaLnBrk="1" hangingPunct="1">
              <a:lnSpc>
                <a:spcPct val="80000"/>
              </a:lnSpc>
              <a:buFontTx/>
              <a:buNone/>
            </a:pPr>
            <a:r>
              <a:rPr lang="uk-UA" sz="1100" dirty="0" smtClean="0">
                <a:latin typeface="Times New Roman" pitchFamily="18" charset="0"/>
                <a:cs typeface="Times New Roman" pitchFamily="18" charset="0"/>
              </a:rPr>
              <a:t>Учити вживати іменники у множині в місцевому відмінку з прийменником</a:t>
            </a:r>
            <a:r>
              <a:rPr lang="uk-UA" sz="1100" i="1" dirty="0" smtClean="0">
                <a:latin typeface="Times New Roman" pitchFamily="18" charset="0"/>
                <a:cs typeface="Times New Roman" pitchFamily="18" charset="0"/>
              </a:rPr>
              <a:t> по: </a:t>
            </a:r>
            <a:r>
              <a:rPr lang="uk-UA" sz="1100" i="1" dirty="0" err="1" smtClean="0">
                <a:latin typeface="Times New Roman" pitchFamily="18" charset="0"/>
                <a:cs typeface="Times New Roman" pitchFamily="18" charset="0"/>
              </a:rPr>
              <a:t>по</a:t>
            </a:r>
            <a:r>
              <a:rPr lang="uk-UA" sz="1100" i="1" dirty="0" smtClean="0">
                <a:latin typeface="Times New Roman" pitchFamily="18" charset="0"/>
                <a:cs typeface="Times New Roman" pitchFamily="18" charset="0"/>
              </a:rPr>
              <a:t> лісах, по гаях, по городах, по шляхах.</a:t>
            </a:r>
            <a:endParaRPr lang="uk-UA" sz="1100" b="1" dirty="0" smtClean="0">
              <a:latin typeface="Times New Roman" pitchFamily="18" charset="0"/>
              <a:cs typeface="Times New Roman" pitchFamily="18" charset="0"/>
            </a:endParaRPr>
          </a:p>
          <a:p>
            <a:pPr marL="0" indent="280988"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діамонологічного</a:t>
            </a:r>
            <a:r>
              <a:rPr lang="uk-UA" sz="1100" b="1" dirty="0" smtClean="0">
                <a:latin typeface="Times New Roman" pitchFamily="18" charset="0"/>
                <a:cs typeface="Times New Roman" pitchFamily="18" charset="0"/>
              </a:rPr>
              <a:t> мовлення:</a:t>
            </a:r>
            <a:endParaRPr lang="uk-UA" sz="1100" dirty="0" smtClean="0">
              <a:latin typeface="Times New Roman" pitchFamily="18" charset="0"/>
              <a:cs typeface="Times New Roman" pitchFamily="18" charset="0"/>
            </a:endParaRPr>
          </a:p>
          <a:p>
            <a:pPr marL="0" indent="280988" eaLnBrk="1" hangingPunct="1">
              <a:lnSpc>
                <a:spcPct val="80000"/>
              </a:lnSpc>
              <a:buFontTx/>
              <a:buNone/>
            </a:pPr>
            <a:r>
              <a:rPr lang="uk-UA" sz="1100" dirty="0" smtClean="0">
                <a:latin typeface="Times New Roman" pitchFamily="18" charset="0"/>
                <a:cs typeface="Times New Roman" pitchFamily="18" charset="0"/>
              </a:rPr>
              <a:t>Заохочувати малят продовжувати</a:t>
            </a:r>
            <a:r>
              <a:rPr lang="uk-UA" sz="1100" b="1" dirty="0" smtClean="0">
                <a:latin typeface="Times New Roman" pitchFamily="18" charset="0"/>
                <a:cs typeface="Times New Roman" pitchFamily="18" charset="0"/>
              </a:rPr>
              <a:t> </a:t>
            </a:r>
            <a:r>
              <a:rPr lang="uk-UA" sz="1100" dirty="0" smtClean="0">
                <a:latin typeface="Times New Roman" pitchFamily="18" charset="0"/>
                <a:cs typeface="Times New Roman" pitchFamily="18" charset="0"/>
              </a:rPr>
              <a:t>розповідь вихователя «Вже осінь. Птахи готуються до зими…».</a:t>
            </a:r>
          </a:p>
          <a:p>
            <a:pPr marL="0" indent="280988" eaLnBrk="1" hangingPunct="1">
              <a:lnSpc>
                <a:spcPct val="80000"/>
              </a:lnSpc>
              <a:buFontTx/>
              <a:buNone/>
            </a:pPr>
            <a:r>
              <a:rPr lang="uk-UA" sz="1100" dirty="0" smtClean="0">
                <a:latin typeface="Times New Roman" pitchFamily="18" charset="0"/>
                <a:cs typeface="Times New Roman" pitchFamily="18" charset="0"/>
              </a:rPr>
              <a:t>Підтримувати бажання вигадувати власну кінцівку до казки «Лисичка і журавель»</a:t>
            </a:r>
            <a:endParaRPr lang="ru-RU" sz="1100" dirty="0" smtClean="0">
              <a:latin typeface="Times New Roman" pitchFamily="18" charset="0"/>
              <a:cs typeface="Times New Roman" pitchFamily="18" charset="0"/>
            </a:endParaRPr>
          </a:p>
        </p:txBody>
      </p:sp>
      <p:pic>
        <p:nvPicPr>
          <p:cNvPr id="15367"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8534400" y="3048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2498725" y="6477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153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36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1" name="Rectangle 2"/>
          <p:cNvSpPr>
            <a:spLocks noGrp="1" noChangeArrowheads="1"/>
          </p:cNvSpPr>
          <p:nvPr>
            <p:ph type="title"/>
          </p:nvPr>
        </p:nvSpPr>
        <p:spPr>
          <a:xfrm>
            <a:off x="457200" y="274638"/>
            <a:ext cx="8229600" cy="411162"/>
          </a:xfrm>
        </p:spPr>
        <p:txBody>
          <a:bodyPr/>
          <a:lstStyle/>
          <a:p>
            <a:pPr eaLnBrk="1" hangingPunct="1"/>
            <a:r>
              <a:rPr lang="uk-UA" sz="2000" b="1" dirty="0" smtClean="0">
                <a:solidFill>
                  <a:srgbClr val="000099"/>
                </a:solidFill>
              </a:rPr>
              <a:t>Тематичний цикл: «Осінні явища»</a:t>
            </a:r>
            <a:endParaRPr lang="ru-RU" sz="2000" b="1" dirty="0" smtClean="0">
              <a:solidFill>
                <a:srgbClr val="000099"/>
              </a:solidFill>
            </a:endParaRPr>
          </a:p>
        </p:txBody>
      </p:sp>
      <p:sp>
        <p:nvSpPr>
          <p:cNvPr id="12294" name="Rectangle 3"/>
          <p:cNvSpPr>
            <a:spLocks noGrp="1" noChangeArrowheads="1"/>
          </p:cNvSpPr>
          <p:nvPr>
            <p:ph type="body" sz="half" idx="1"/>
          </p:nvPr>
        </p:nvSpPr>
        <p:spPr>
          <a:xfrm>
            <a:off x="457200" y="762000"/>
            <a:ext cx="8382000" cy="5715000"/>
          </a:xfrm>
        </p:spPr>
        <p:txBody>
          <a:bodyPr/>
          <a:lstStyle/>
          <a:p>
            <a:pPr marL="0" indent="536575" eaLnBrk="1" hangingPunct="1">
              <a:lnSpc>
                <a:spcPct val="80000"/>
              </a:lnSpc>
              <a:buNone/>
            </a:pPr>
            <a:r>
              <a:rPr lang="uk-UA" sz="1100" b="1" dirty="0" smtClean="0">
                <a:latin typeface="Times New Roman" pitchFamily="18" charset="0"/>
                <a:cs typeface="Times New Roman" pitchFamily="18" charset="0"/>
              </a:rPr>
              <a:t>Художньо-естетичний розвиток. Аплікація з елементами малювання (техніка «видування»)«Листопад</a:t>
            </a:r>
            <a:r>
              <a:rPr lang="uk-UA" sz="1100" b="1" dirty="0">
                <a:latin typeface="Times New Roman" pitchFamily="18" charset="0"/>
                <a:cs typeface="Times New Roman" pitchFamily="18" charset="0"/>
              </a:rPr>
              <a:t>» (додаток </a:t>
            </a:r>
            <a:r>
              <a:rPr lang="en-US" sz="1100" b="1" dirty="0" smtClean="0">
                <a:latin typeface="Times New Roman" pitchFamily="18" charset="0"/>
                <a:cs typeface="Times New Roman" pitchFamily="18" charset="0"/>
              </a:rPr>
              <a:t>17</a:t>
            </a:r>
            <a:r>
              <a:rPr lang="uk-UA" sz="1100" b="1" dirty="0" smtClean="0">
                <a:latin typeface="Times New Roman" pitchFamily="18" charset="0"/>
                <a:cs typeface="Times New Roman" pitchFamily="18" charset="0"/>
              </a:rPr>
              <a:t>)</a:t>
            </a:r>
            <a:endParaRPr lang="uk-UA" sz="1100" b="1" dirty="0">
              <a:latin typeface="Times New Roman" pitchFamily="18" charset="0"/>
              <a:cs typeface="Times New Roman" pitchFamily="18" charset="0"/>
            </a:endParaRPr>
          </a:p>
          <a:p>
            <a:pPr marL="0" indent="536575" eaLnBrk="1" hangingPunct="1">
              <a:lnSpc>
                <a:spcPct val="80000"/>
              </a:lnSpc>
              <a:buFontTx/>
              <a:buNone/>
            </a:pPr>
            <a:endParaRPr lang="uk-UA" sz="1100" b="1" dirty="0" smtClean="0">
              <a:latin typeface="Times New Roman" pitchFamily="18" charset="0"/>
              <a:cs typeface="Times New Roman" pitchFamily="18" charset="0"/>
            </a:endParaRPr>
          </a:p>
          <a:p>
            <a:pPr marL="0" indent="536575" eaLnBrk="1" hangingPunct="1">
              <a:lnSpc>
                <a:spcPct val="80000"/>
              </a:lnSpc>
              <a:buFontTx/>
              <a:buNone/>
            </a:pPr>
            <a:r>
              <a:rPr lang="uk-UA" sz="1100" b="1" dirty="0" smtClean="0">
                <a:latin typeface="Times New Roman" pitchFamily="18" charset="0"/>
                <a:cs typeface="Times New Roman" pitchFamily="18" charset="0"/>
              </a:rPr>
              <a:t>Завдання: </a:t>
            </a:r>
            <a:r>
              <a:rPr lang="uk-UA" sz="1100" dirty="0" smtClean="0">
                <a:latin typeface="Times New Roman" pitchFamily="18" charset="0"/>
                <a:cs typeface="Times New Roman" pitchFamily="18" charset="0"/>
              </a:rPr>
              <a:t>вчити на аркуші кольорового картону "видувати" стовбури дерев за допомогою трубочки для коктейлю, використовуючи рідку гуаш чорного кольору, поставити пляму й дути на неї через трубочку в потрібному напрямку, щоб отримати гілки й стовбури дерев. Деякі гілки можна домалювати тонким пензликом. Вправляти у вмінні з кольорового паперу за допомогою діркопробивача зробити конфетті  (або обривання) та наклеювати його в довільному порядку. Розвивати творче мислення, уяву, фантазію. Виховувати акуратність, наполегливість.</a:t>
            </a:r>
            <a:endParaRPr lang="ru-RU" sz="1100" dirty="0" smtClean="0">
              <a:latin typeface="Times New Roman" pitchFamily="18" charset="0"/>
              <a:cs typeface="Times New Roman" pitchFamily="18" charset="0"/>
            </a:endParaRPr>
          </a:p>
          <a:p>
            <a:pPr marL="0" indent="536575"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«Осінній ліс</a:t>
            </a:r>
            <a:r>
              <a:rPr lang="uk-UA" sz="1100" b="1" dirty="0">
                <a:latin typeface="Times New Roman" pitchFamily="18" charset="0"/>
                <a:cs typeface="Times New Roman" pitchFamily="18" charset="0"/>
              </a:rPr>
              <a:t>» (додаток </a:t>
            </a:r>
            <a:r>
              <a:rPr lang="uk-UA" sz="1100" b="1" dirty="0" smtClean="0">
                <a:latin typeface="Times New Roman" pitchFamily="18" charset="0"/>
                <a:cs typeface="Times New Roman" pitchFamily="18" charset="0"/>
              </a:rPr>
              <a:t>1</a:t>
            </a:r>
            <a:r>
              <a:rPr lang="en-US" sz="1100" b="1" dirty="0" smtClean="0">
                <a:latin typeface="Times New Roman" pitchFamily="18" charset="0"/>
                <a:cs typeface="Times New Roman" pitchFamily="18" charset="0"/>
              </a:rPr>
              <a:t>8</a:t>
            </a:r>
            <a:r>
              <a:rPr lang="uk-UA" sz="1100" b="1" dirty="0" smtClean="0">
                <a:latin typeface="Times New Roman" pitchFamily="18" charset="0"/>
                <a:cs typeface="Times New Roman" pitchFamily="18" charset="0"/>
              </a:rPr>
              <a:t>)</a:t>
            </a:r>
          </a:p>
          <a:p>
            <a:pPr marL="0" indent="536575" eaLnBrk="1" hangingPunct="1">
              <a:lnSpc>
                <a:spcPct val="80000"/>
              </a:lnSpc>
              <a:buFontTx/>
              <a:buNone/>
            </a:pPr>
            <a:r>
              <a:rPr lang="uk-UA" sz="1100" b="1" dirty="0" smtClean="0">
                <a:latin typeface="Times New Roman" pitchFamily="18" charset="0"/>
                <a:cs typeface="Times New Roman" pitchFamily="18" charset="0"/>
              </a:rPr>
              <a:t> Завдання: </a:t>
            </a:r>
            <a:r>
              <a:rPr lang="uk-UA" sz="1100" dirty="0" smtClean="0">
                <a:latin typeface="Times New Roman" pitchFamily="18" charset="0"/>
                <a:cs typeface="Times New Roman" pitchFamily="18" charset="0"/>
              </a:rPr>
              <a:t>закріплювати вміння малювати осінні листочки прийомом ритмічного «</a:t>
            </a:r>
            <a:r>
              <a:rPr lang="uk-UA" sz="1100" dirty="0" err="1" smtClean="0">
                <a:latin typeface="Times New Roman" pitchFamily="18" charset="0"/>
                <a:cs typeface="Times New Roman" pitchFamily="18" charset="0"/>
              </a:rPr>
              <a:t>примочування</a:t>
            </a:r>
            <a:r>
              <a:rPr lang="uk-UA" sz="1100" dirty="0" smtClean="0">
                <a:latin typeface="Times New Roman" pitchFamily="18" charset="0"/>
                <a:cs typeface="Times New Roman" pitchFamily="18" charset="0"/>
              </a:rPr>
              <a:t>»; створювати умови для художнього експериментування: показати можливість одержання жовтогарячого кольору шляхом змішування жовтого із червоним; звернути увагу на залежність величини намальованих листочків від розміру пензля; продовжувати знайомити з теплими кольорами спектру. Виховувати інтерес до яскравих, гарних явищ природи.</a:t>
            </a:r>
            <a:endParaRPr lang="uk-UA" sz="1100" b="1" dirty="0" smtClean="0">
              <a:latin typeface="Times New Roman" pitchFamily="18" charset="0"/>
              <a:cs typeface="Times New Roman" pitchFamily="18" charset="0"/>
            </a:endParaRPr>
          </a:p>
          <a:p>
            <a:pPr marL="0" indent="536575" eaLnBrk="1" hangingPunct="1">
              <a:lnSpc>
                <a:spcPct val="80000"/>
              </a:lnSpc>
              <a:buFontTx/>
              <a:buNone/>
            </a:pPr>
            <a:r>
              <a:rPr lang="uk-UA" sz="1100" b="1" dirty="0" smtClean="0">
                <a:latin typeface="Times New Roman" pitchFamily="18" charset="0"/>
                <a:cs typeface="Times New Roman" pitchFamily="18" charset="0"/>
              </a:rPr>
              <a:t>Мовленнєвий розвиток:</a:t>
            </a:r>
          </a:p>
          <a:p>
            <a:pPr marL="0" indent="536575"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536575" eaLnBrk="1" hangingPunct="1">
              <a:lnSpc>
                <a:spcPct val="80000"/>
              </a:lnSpc>
              <a:buFontTx/>
              <a:buNone/>
            </a:pPr>
            <a:r>
              <a:rPr lang="uk-UA" sz="1100" dirty="0" smtClean="0">
                <a:latin typeface="Times New Roman" pitchFamily="18" charset="0"/>
                <a:cs typeface="Times New Roman" pitchFamily="18" charset="0"/>
              </a:rPr>
              <a:t>Підтримувати прагнення малят  вживати іменники (осінь, хмара, дощ, земля, вітер; частини дерева: стовбур, коріння, гілки, листя, плоди, кора), прикметники (холодний, мокрий, похмурий, осінній), дієслова (жовтіти, червоніти, опадати, лити, в’янути, рости, гнутися, сохнути, качатися).</a:t>
            </a:r>
          </a:p>
          <a:p>
            <a:pPr marL="0" indent="536575" eaLnBrk="1" hangingPunct="1">
              <a:lnSpc>
                <a:spcPct val="80000"/>
              </a:lnSpc>
              <a:buFontTx/>
              <a:buNone/>
            </a:pPr>
            <a:r>
              <a:rPr lang="uk-UA" sz="1100" dirty="0" smtClean="0">
                <a:latin typeface="Times New Roman" pitchFamily="18" charset="0"/>
                <a:cs typeface="Times New Roman" pitchFamily="18" charset="0"/>
              </a:rPr>
              <a:t>Збагачувати уявлення дітей про дерева своєї місцевості: береза, дуб, горобина, тополя, клен, каштан, липа, ясен.</a:t>
            </a:r>
          </a:p>
          <a:p>
            <a:pPr marL="0" indent="536575" eaLnBrk="1" hangingPunct="1">
              <a:lnSpc>
                <a:spcPct val="80000"/>
              </a:lnSpc>
              <a:buFontTx/>
              <a:buNone/>
            </a:pPr>
            <a:r>
              <a:rPr lang="uk-UA" sz="1100" dirty="0" smtClean="0">
                <a:latin typeface="Times New Roman" pitchFamily="18" charset="0"/>
                <a:cs typeface="Times New Roman" pitchFamily="18" charset="0"/>
              </a:rPr>
              <a:t> Вчити пояснювати образне вживання слів: золота осінь, дерева розмовляють.</a:t>
            </a:r>
          </a:p>
          <a:p>
            <a:pPr marL="0" indent="536575" eaLnBrk="1" hangingPunct="1">
              <a:lnSpc>
                <a:spcPct val="80000"/>
              </a:lnSpc>
              <a:buFontTx/>
              <a:buNone/>
            </a:pPr>
            <a:r>
              <a:rPr lang="uk-UA" sz="1100" dirty="0" smtClean="0">
                <a:latin typeface="Times New Roman" pitchFamily="18" charset="0"/>
                <a:cs typeface="Times New Roman" pitchFamily="18" charset="0"/>
              </a:rPr>
              <a:t>Спонукати до порівняння і використання прислівників з протилежним значення (антонімів): мокро – сухо, похмуро – ясно, вище – нижче.</a:t>
            </a:r>
          </a:p>
          <a:p>
            <a:pPr marL="0" indent="536575" eaLnBrk="1" hangingPunct="1">
              <a:lnSpc>
                <a:spcPct val="80000"/>
              </a:lnSpc>
              <a:buFontTx/>
              <a:buNone/>
            </a:pPr>
            <a:r>
              <a:rPr lang="uk-UA" sz="1100" dirty="0" smtClean="0">
                <a:latin typeface="Times New Roman" pitchFamily="18" charset="0"/>
                <a:cs typeface="Times New Roman" pitchFamily="18" charset="0"/>
              </a:rPr>
              <a:t>Учити вживати безособові дієслова на позначення явищ природи: темніє, хмариться.</a:t>
            </a:r>
          </a:p>
          <a:p>
            <a:pPr marL="0" indent="536575" eaLnBrk="1" hangingPunct="1">
              <a:lnSpc>
                <a:spcPct val="80000"/>
              </a:lnSpc>
              <a:buFontTx/>
              <a:buNone/>
            </a:pPr>
            <a:r>
              <a:rPr lang="uk-UA" sz="1100" dirty="0" smtClean="0">
                <a:latin typeface="Times New Roman" pitchFamily="18" charset="0"/>
                <a:cs typeface="Times New Roman" pitchFamily="18" charset="0"/>
              </a:rPr>
              <a:t>Збагачувати мову влучними порівняннями: «Ліс блищить на сонці, немов золото».</a:t>
            </a:r>
          </a:p>
          <a:p>
            <a:pPr marL="0" indent="536575" eaLnBrk="1" hangingPunct="1">
              <a:lnSpc>
                <a:spcPct val="80000"/>
              </a:lnSpc>
              <a:buFontTx/>
              <a:buNone/>
            </a:pPr>
            <a:r>
              <a:rPr lang="uk-UA" sz="1100" dirty="0" smtClean="0">
                <a:latin typeface="Times New Roman" pitchFamily="18" charset="0"/>
                <a:cs typeface="Times New Roman" pitchFamily="18" charset="0"/>
              </a:rPr>
              <a:t>Заохочувати дітей вживати у мовленні народну мудрість та пояснювати її зміст: «Як листя жовтіє, то поле сумніє».</a:t>
            </a:r>
            <a:endParaRPr lang="uk-UA" sz="1100" b="1" dirty="0" smtClean="0">
              <a:latin typeface="Times New Roman" pitchFamily="18" charset="0"/>
              <a:cs typeface="Times New Roman" pitchFamily="18" charset="0"/>
            </a:endParaRPr>
          </a:p>
          <a:p>
            <a:pPr marL="0" indent="536575"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536575" eaLnBrk="1" hangingPunct="1">
              <a:lnSpc>
                <a:spcPct val="80000"/>
              </a:lnSpc>
              <a:buFontTx/>
              <a:buNone/>
            </a:pPr>
            <a:r>
              <a:rPr lang="uk-UA" sz="1100" dirty="0" smtClean="0">
                <a:latin typeface="Times New Roman" pitchFamily="18" charset="0"/>
                <a:cs typeface="Times New Roman" pitchFamily="18" charset="0"/>
              </a:rPr>
              <a:t>Вчити чітко  промовляти скоромовки «Дзижчить над житом жвавий жук, бо жовтий він вдягнув кожух».</a:t>
            </a:r>
          </a:p>
          <a:p>
            <a:pPr marL="0" indent="536575" eaLnBrk="1" hangingPunct="1">
              <a:lnSpc>
                <a:spcPct val="80000"/>
              </a:lnSpc>
              <a:buFontTx/>
              <a:buNone/>
            </a:pPr>
            <a:r>
              <a:rPr lang="uk-UA" sz="1100" dirty="0" smtClean="0">
                <a:latin typeface="Times New Roman" pitchFamily="18" charset="0"/>
                <a:cs typeface="Times New Roman" pitchFamily="18" charset="0"/>
              </a:rPr>
              <a:t>Відпрацьовувати уміння говорити з різною силою голосу, в різному темпі, додержувати пауз у реченні, робити логічний наголос.</a:t>
            </a:r>
            <a:endParaRPr lang="uk-UA" sz="1100" b="1" dirty="0" smtClean="0">
              <a:latin typeface="Times New Roman" pitchFamily="18" charset="0"/>
              <a:cs typeface="Times New Roman" pitchFamily="18" charset="0"/>
            </a:endParaRPr>
          </a:p>
          <a:p>
            <a:pPr marL="0" indent="536575"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536575" eaLnBrk="1" hangingPunct="1">
              <a:lnSpc>
                <a:spcPct val="80000"/>
              </a:lnSpc>
              <a:buFontTx/>
              <a:buNone/>
            </a:pPr>
            <a:r>
              <a:rPr lang="uk-UA" sz="1100" dirty="0" smtClean="0">
                <a:latin typeface="Times New Roman" pitchFamily="18" charset="0"/>
                <a:cs typeface="Times New Roman" pitchFamily="18" charset="0"/>
              </a:rPr>
              <a:t>Учити добирати дієслова до іменників і навпаки: вітер повіває, дме, гуде, дує, ущух.</a:t>
            </a:r>
          </a:p>
          <a:p>
            <a:pPr marL="0" indent="536575" eaLnBrk="1" hangingPunct="1">
              <a:lnSpc>
                <a:spcPct val="80000"/>
              </a:lnSpc>
              <a:buFontTx/>
              <a:buNone/>
            </a:pPr>
            <a:r>
              <a:rPr lang="uk-UA" sz="1100" dirty="0" smtClean="0">
                <a:latin typeface="Times New Roman" pitchFamily="18" charset="0"/>
                <a:cs typeface="Times New Roman" pitchFamily="18" charset="0"/>
              </a:rPr>
              <a:t>Знайомити з багатозначністю слова лист (поштовий, металевий, горобиновий).</a:t>
            </a:r>
          </a:p>
          <a:p>
            <a:pPr marL="0" indent="536575" eaLnBrk="1" hangingPunct="1">
              <a:lnSpc>
                <a:spcPct val="80000"/>
              </a:lnSpc>
              <a:buFontTx/>
              <a:buNone/>
            </a:pPr>
            <a:r>
              <a:rPr lang="uk-UA" sz="1100" dirty="0" smtClean="0">
                <a:latin typeface="Times New Roman" pitchFamily="18" charset="0"/>
                <a:cs typeface="Times New Roman" pitchFamily="18" charset="0"/>
              </a:rPr>
              <a:t>Вчити утворювати спільнокореневі слова: ліс – лісок – лісник – лісова – лісничий – лісовичок; лист – листки – листочки – листячко – листопад.</a:t>
            </a:r>
          </a:p>
          <a:p>
            <a:pPr marL="0" indent="536575" eaLnBrk="1" hangingPunct="1">
              <a:lnSpc>
                <a:spcPct val="80000"/>
              </a:lnSpc>
              <a:buFontTx/>
              <a:buNone/>
            </a:pPr>
            <a:r>
              <a:rPr lang="uk-UA" sz="1100" dirty="0" smtClean="0">
                <a:latin typeface="Times New Roman" pitchFamily="18" charset="0"/>
                <a:cs typeface="Times New Roman" pitchFamily="18" charset="0"/>
              </a:rPr>
              <a:t>Вправляти у вміння утворювати складні слова: падає + листя – листопад, різного + кольору – різнобарвне (листя).</a:t>
            </a:r>
            <a:endParaRPr lang="uk-UA" sz="1100" b="1" dirty="0" smtClean="0">
              <a:latin typeface="Times New Roman" pitchFamily="18" charset="0"/>
              <a:cs typeface="Times New Roman" pitchFamily="18" charset="0"/>
            </a:endParaRPr>
          </a:p>
          <a:p>
            <a:pPr marL="0" indent="536575"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діамонологічної</a:t>
            </a:r>
            <a:r>
              <a:rPr lang="uk-UA" sz="1100" b="1" dirty="0" smtClean="0">
                <a:latin typeface="Times New Roman" pitchFamily="18" charset="0"/>
                <a:cs typeface="Times New Roman" pitchFamily="18" charset="0"/>
              </a:rPr>
              <a:t> компетентності:</a:t>
            </a:r>
            <a:endParaRPr lang="uk-UA" sz="1100" dirty="0" smtClean="0">
              <a:latin typeface="Times New Roman" pitchFamily="18" charset="0"/>
              <a:cs typeface="Times New Roman" pitchFamily="18" charset="0"/>
            </a:endParaRPr>
          </a:p>
          <a:p>
            <a:pPr marL="0" indent="536575" eaLnBrk="1" hangingPunct="1">
              <a:lnSpc>
                <a:spcPct val="80000"/>
              </a:lnSpc>
              <a:buFontTx/>
              <a:buNone/>
            </a:pPr>
            <a:r>
              <a:rPr lang="uk-UA" sz="1100" dirty="0" smtClean="0">
                <a:latin typeface="Times New Roman" pitchFamily="18" charset="0"/>
                <a:cs typeface="Times New Roman" pitchFamily="18" charset="0"/>
              </a:rPr>
              <a:t>Підтримувати бажання дітей продовжувати розповідь вихователя «Сьогодні я гуляв лісом. І зустрів там …».</a:t>
            </a:r>
          </a:p>
          <a:p>
            <a:pPr marL="0" indent="536575" eaLnBrk="1" hangingPunct="1">
              <a:lnSpc>
                <a:spcPct val="80000"/>
              </a:lnSpc>
              <a:buFontTx/>
              <a:buNone/>
            </a:pPr>
            <a:r>
              <a:rPr lang="uk-UA" sz="1100" dirty="0" smtClean="0">
                <a:latin typeface="Times New Roman" pitchFamily="18" charset="0"/>
                <a:cs typeface="Times New Roman" pitchFamily="18" charset="0"/>
              </a:rPr>
              <a:t>Заохочувати  складати невеличку розповідь про власний малюнок за зразком вихователя «Золота осінь»</a:t>
            </a:r>
            <a:endParaRPr lang="ru-RU" sz="1100" dirty="0" smtClean="0">
              <a:latin typeface="Times New Roman" pitchFamily="18" charset="0"/>
              <a:cs typeface="Times New Roman" pitchFamily="18" charset="0"/>
            </a:endParaRPr>
          </a:p>
        </p:txBody>
      </p:sp>
      <p:pic>
        <p:nvPicPr>
          <p:cNvPr id="16391"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381000" y="3810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1828800" y="6602412"/>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163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391"/>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descr="H:\Н.П\osen shabloni\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68578" y="-1259052"/>
            <a:ext cx="6857999" cy="9376104"/>
          </a:xfrm>
          <a:prstGeom prst="rect">
            <a:avLst/>
          </a:prstGeom>
          <a:noFill/>
          <a:extLst>
            <a:ext uri="{909E8E84-426E-40DD-AFC4-6F175D3DCCD1}">
              <a14:hiddenFill xmlns:a14="http://schemas.microsoft.com/office/drawing/2010/main">
                <a:solidFill>
                  <a:srgbClr val="FFFFFF"/>
                </a:solidFill>
              </a14:hiddenFill>
            </a:ext>
          </a:extLst>
        </p:spPr>
      </p:pic>
      <p:pic>
        <p:nvPicPr>
          <p:cNvPr id="26" name="Рисунок 4" descr="buy"/>
          <p:cNvPicPr>
            <a:picLocks noChangeAspect="1" noChangeArrowheads="1"/>
          </p:cNvPicPr>
          <p:nvPr/>
        </p:nvPicPr>
        <p:blipFill>
          <a:blip r:embed="rId4">
            <a:extLst>
              <a:ext uri="{28A0092B-C50C-407E-A947-70E740481C1C}">
                <a14:useLocalDpi xmlns:a14="http://schemas.microsoft.com/office/drawing/2010/main" val="0"/>
              </a:ext>
            </a:extLst>
          </a:blip>
          <a:srcRect l="4225" r="4225"/>
          <a:stretch>
            <a:fillRect/>
          </a:stretch>
        </p:blipFill>
        <p:spPr bwMode="auto">
          <a:xfrm>
            <a:off x="5964762" y="3969388"/>
            <a:ext cx="2645837" cy="2074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6" descr="IMG_3071"/>
          <p:cNvPicPr>
            <a:picLocks noChangeAspect="1" noChangeArrowheads="1"/>
          </p:cNvPicPr>
          <p:nvPr/>
        </p:nvPicPr>
        <p:blipFill>
          <a:blip r:embed="rId5">
            <a:extLst>
              <a:ext uri="{28A0092B-C50C-407E-A947-70E740481C1C}">
                <a14:useLocalDpi xmlns:a14="http://schemas.microsoft.com/office/drawing/2010/main" val="0"/>
              </a:ext>
            </a:extLst>
          </a:blip>
          <a:srcRect l="2832" r="4065" b="2776"/>
          <a:stretch>
            <a:fillRect/>
          </a:stretch>
        </p:blipFill>
        <p:spPr bwMode="auto">
          <a:xfrm>
            <a:off x="349111" y="4267200"/>
            <a:ext cx="273704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143000"/>
            <a:ext cx="1828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Рисунок 8" descr="+8556"/>
          <p:cNvPicPr>
            <a:picLocks noChangeAspect="1" noChangeArrowheads="1"/>
          </p:cNvPicPr>
          <p:nvPr/>
        </p:nvPicPr>
        <p:blipFill>
          <a:blip r:embed="rId7">
            <a:extLst>
              <a:ext uri="{28A0092B-C50C-407E-A947-70E740481C1C}">
                <a14:useLocalDpi xmlns:a14="http://schemas.microsoft.com/office/drawing/2010/main" val="0"/>
              </a:ext>
            </a:extLst>
          </a:blip>
          <a:srcRect t="7114" b="4868"/>
          <a:stretch>
            <a:fillRect/>
          </a:stretch>
        </p:blipFill>
        <p:spPr bwMode="auto">
          <a:xfrm>
            <a:off x="4724400" y="1181100"/>
            <a:ext cx="228600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Дитяча пісенька) - На вулиці дожчик).mp3">
            <a:hlinkClick r:id="" action="ppaction://media"/>
          </p:cNvPr>
          <p:cNvPicPr>
            <a:picLocks noGrp="1" noRot="1" noChangeAspect="1" noChangeArrowheads="1"/>
          </p:cNvPicPr>
          <p:nvPr>
            <p:ph sz="half" idx="2"/>
            <a:audioFile r:link="rId1"/>
          </p:nvPr>
        </p:nvPicPr>
        <p:blipFill>
          <a:blip r:embed="rId8">
            <a:extLst>
              <a:ext uri="{28A0092B-C50C-407E-A947-70E740481C1C}">
                <a14:useLocalDpi xmlns:a14="http://schemas.microsoft.com/office/drawing/2010/main" val="0"/>
              </a:ext>
            </a:extLst>
          </a:blip>
          <a:srcRect/>
          <a:stretch>
            <a:fillRect/>
          </a:stretch>
        </p:blipFill>
        <p:spPr>
          <a:xfrm>
            <a:off x="457200" y="2286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Рисунок 12" descr="кадр"/>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1219200"/>
            <a:ext cx="2115999"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021372" y="152400"/>
            <a:ext cx="30250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Додаток</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Прямоугольник 4"/>
          <p:cNvSpPr/>
          <p:nvPr/>
        </p:nvSpPr>
        <p:spPr>
          <a:xfrm>
            <a:off x="1927612" y="2967335"/>
            <a:ext cx="56938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 name="Рисунок 10" descr="65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1181100"/>
            <a:ext cx="16732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3847037" y="3015555"/>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5" name="Прямоугольник 14"/>
          <p:cNvSpPr/>
          <p:nvPr/>
        </p:nvSpPr>
        <p:spPr>
          <a:xfrm>
            <a:off x="2518222" y="5172670"/>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Прямоугольник 15"/>
          <p:cNvSpPr/>
          <p:nvPr/>
        </p:nvSpPr>
        <p:spPr>
          <a:xfrm>
            <a:off x="8422213" y="2658070"/>
            <a:ext cx="569387"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Прямоугольник 16"/>
          <p:cNvSpPr/>
          <p:nvPr/>
        </p:nvSpPr>
        <p:spPr>
          <a:xfrm>
            <a:off x="6421963" y="2446933"/>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WordArt 6"/>
          <p:cNvSpPr>
            <a:spLocks noChangeArrowheads="1" noChangeShapeType="1" noTextEdit="1"/>
          </p:cNvSpPr>
          <p:nvPr/>
        </p:nvSpPr>
        <p:spPr bwMode="auto">
          <a:xfrm>
            <a:off x="2552700" y="6351588"/>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pic>
        <p:nvPicPr>
          <p:cNvPr id="23" name="Рисунок 5" descr="IMG_3210"/>
          <p:cNvPicPr>
            <a:picLocks noChangeAspect="1" noChangeArrowheads="1"/>
          </p:cNvPicPr>
          <p:nvPr/>
        </p:nvPicPr>
        <p:blipFill>
          <a:blip r:embed="rId11">
            <a:extLst>
              <a:ext uri="{28A0092B-C50C-407E-A947-70E740481C1C}">
                <a14:useLocalDpi xmlns:a14="http://schemas.microsoft.com/office/drawing/2010/main" val="0"/>
              </a:ext>
            </a:extLst>
          </a:blip>
          <a:srcRect t="1205" b="2173"/>
          <a:stretch>
            <a:fillRect/>
          </a:stretch>
        </p:blipFill>
        <p:spPr bwMode="auto">
          <a:xfrm>
            <a:off x="3442221" y="4146497"/>
            <a:ext cx="1864519" cy="194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Прямоугольник 23"/>
          <p:cNvSpPr/>
          <p:nvPr/>
        </p:nvSpPr>
        <p:spPr>
          <a:xfrm>
            <a:off x="8021560" y="5121023"/>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Прямоугольник 24"/>
          <p:cNvSpPr/>
          <p:nvPr/>
        </p:nvSpPr>
        <p:spPr>
          <a:xfrm>
            <a:off x="4724400" y="5159943"/>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3400" fill="hold"/>
                                        <p:tgtEl>
                                          <p:spTgt spid="194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46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6" descr="H:\Н.П\osen shabloni\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68578" y="-1259052"/>
            <a:ext cx="6857999" cy="9376104"/>
          </a:xfrm>
          <a:prstGeom prst="rect">
            <a:avLst/>
          </a:prstGeom>
          <a:noFill/>
          <a:extLst>
            <a:ext uri="{909E8E84-426E-40DD-AFC4-6F175D3DCCD1}">
              <a14:hiddenFill xmlns:a14="http://schemas.microsoft.com/office/drawing/2010/main">
                <a:solidFill>
                  <a:srgbClr val="FFFFFF"/>
                </a:solidFill>
              </a14:hiddenFill>
            </a:ext>
          </a:extLst>
        </p:spPr>
      </p:pic>
      <p:pic>
        <p:nvPicPr>
          <p:cNvPr id="18" name="Рисунок 16"/>
          <p:cNvPicPr>
            <a:picLocks noChangeAspect="1" noChangeArrowheads="1"/>
          </p:cNvPicPr>
          <p:nvPr/>
        </p:nvPicPr>
        <p:blipFill>
          <a:blip r:embed="rId4" cstate="print">
            <a:extLst>
              <a:ext uri="{28A0092B-C50C-407E-A947-70E740481C1C}">
                <a14:useLocalDpi xmlns:a14="http://schemas.microsoft.com/office/drawing/2010/main" val="0"/>
              </a:ext>
            </a:extLst>
          </a:blip>
          <a:srcRect t="6540"/>
          <a:stretch>
            <a:fillRect/>
          </a:stretch>
        </p:blipFill>
        <p:spPr bwMode="auto">
          <a:xfrm>
            <a:off x="2838451" y="2936380"/>
            <a:ext cx="2168432" cy="27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29"/>
          <p:cNvPicPr>
            <a:picLocks noChangeAspect="1" noChangeArrowheads="1"/>
          </p:cNvPicPr>
          <p:nvPr/>
        </p:nvPicPr>
        <p:blipFill>
          <a:blip r:embed="rId5" cstate="print">
            <a:extLst>
              <a:ext uri="{28A0092B-C50C-407E-A947-70E740481C1C}">
                <a14:useLocalDpi xmlns:a14="http://schemas.microsoft.com/office/drawing/2010/main" val="0"/>
              </a:ext>
            </a:extLst>
          </a:blip>
          <a:srcRect l="11035" t="3889" r="3288" b="7837"/>
          <a:stretch>
            <a:fillRect/>
          </a:stretch>
        </p:blipFill>
        <p:spPr bwMode="auto">
          <a:xfrm>
            <a:off x="530783" y="2938164"/>
            <a:ext cx="1967273" cy="2700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Рисунок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6431" y="1075730"/>
            <a:ext cx="2312734" cy="173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2" descr="IMG_32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5457" y="1075730"/>
            <a:ext cx="2476887" cy="174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nvSpPr>
        <p:spPr bwMode="auto">
          <a:xfrm>
            <a:off x="2609971" y="6096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
        <p:nvSpPr>
          <p:cNvPr id="7" name="Прямоугольник 6"/>
          <p:cNvSpPr/>
          <p:nvPr/>
        </p:nvSpPr>
        <p:spPr>
          <a:xfrm>
            <a:off x="3021372" y="152400"/>
            <a:ext cx="30250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Додаток</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Рисунок 3" descr="IMG_3209"/>
          <p:cNvPicPr>
            <a:picLocks noChangeAspect="1" noChangeArrowheads="1"/>
          </p:cNvPicPr>
          <p:nvPr/>
        </p:nvPicPr>
        <p:blipFill>
          <a:blip r:embed="rId8">
            <a:extLst>
              <a:ext uri="{28A0092B-C50C-407E-A947-70E740481C1C}">
                <a14:useLocalDpi xmlns:a14="http://schemas.microsoft.com/office/drawing/2010/main" val="0"/>
              </a:ext>
            </a:extLst>
          </a:blip>
          <a:srcRect l="4539" t="2434" r="2737" b="39027"/>
          <a:stretch>
            <a:fillRect/>
          </a:stretch>
        </p:blipFill>
        <p:spPr bwMode="auto">
          <a:xfrm>
            <a:off x="562634" y="1085255"/>
            <a:ext cx="2458738" cy="174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232412" y="1896070"/>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Прямоугольник 9"/>
          <p:cNvSpPr/>
          <p:nvPr/>
        </p:nvSpPr>
        <p:spPr>
          <a:xfrm>
            <a:off x="4068559" y="4720528"/>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12</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Прямоугольник 10"/>
          <p:cNvSpPr/>
          <p:nvPr/>
        </p:nvSpPr>
        <p:spPr>
          <a:xfrm>
            <a:off x="1755417" y="4715469"/>
            <a:ext cx="9158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11</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Прямоугольник 11"/>
          <p:cNvSpPr/>
          <p:nvPr/>
        </p:nvSpPr>
        <p:spPr>
          <a:xfrm>
            <a:off x="7467600" y="1971080"/>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10</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3" name="Прямоугольник 12"/>
          <p:cNvSpPr/>
          <p:nvPr/>
        </p:nvSpPr>
        <p:spPr>
          <a:xfrm>
            <a:off x="4959393" y="1928515"/>
            <a:ext cx="5693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9</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4" name="Рисунок 25" descr="кадр"/>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4087" y="2938164"/>
            <a:ext cx="3207628" cy="224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Прямоугольник 18"/>
          <p:cNvSpPr/>
          <p:nvPr/>
        </p:nvSpPr>
        <p:spPr>
          <a:xfrm>
            <a:off x="7467600" y="4253804"/>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1" name="Дитяча пісенька) - На вулиці дожчик).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457200" y="228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2984767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400"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descr="H:\Н.П\osen shabloni\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268578" y="-1259052"/>
            <a:ext cx="6857999" cy="9376104"/>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6"/>
          <p:cNvSpPr>
            <a:spLocks noChangeArrowheads="1" noChangeShapeType="1" noTextEdit="1"/>
          </p:cNvSpPr>
          <p:nvPr/>
        </p:nvSpPr>
        <p:spPr bwMode="auto">
          <a:xfrm>
            <a:off x="2189946" y="6223794"/>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
        <p:nvSpPr>
          <p:cNvPr id="3" name="Прямоугольник 2"/>
          <p:cNvSpPr/>
          <p:nvPr/>
        </p:nvSpPr>
        <p:spPr>
          <a:xfrm>
            <a:off x="3021372" y="152400"/>
            <a:ext cx="302505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Додаток</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24" descr="IMG_3192"/>
          <p:cNvPicPr>
            <a:picLocks noChangeAspect="1" noChangeArrowheads="1"/>
          </p:cNvPicPr>
          <p:nvPr/>
        </p:nvPicPr>
        <p:blipFill>
          <a:blip r:embed="rId4">
            <a:extLst>
              <a:ext uri="{28A0092B-C50C-407E-A947-70E740481C1C}">
                <a14:useLocalDpi xmlns:a14="http://schemas.microsoft.com/office/drawing/2010/main" val="0"/>
              </a:ext>
            </a:extLst>
          </a:blip>
          <a:srcRect l="5141" r="5606"/>
          <a:stretch>
            <a:fillRect/>
          </a:stretch>
        </p:blipFill>
        <p:spPr bwMode="auto">
          <a:xfrm>
            <a:off x="304800" y="949252"/>
            <a:ext cx="2286000" cy="1924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1712893" y="2057400"/>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Рисунок 23" descr="Изображение 4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469" y="1082007"/>
            <a:ext cx="2616179" cy="1898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5266491" y="2057400"/>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Рисунок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1870036"/>
            <a:ext cx="2096895" cy="295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7476913" y="3898359"/>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6</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 name="Рисунок 21"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3482021"/>
            <a:ext cx="2642357" cy="195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p:cNvSpPr/>
          <p:nvPr/>
        </p:nvSpPr>
        <p:spPr>
          <a:xfrm>
            <a:off x="2374050" y="4657280"/>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Рисунок 20" descr="IMG_320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8493" y="3810000"/>
            <a:ext cx="25479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Прямоугольник 13"/>
          <p:cNvSpPr/>
          <p:nvPr/>
        </p:nvSpPr>
        <p:spPr>
          <a:xfrm>
            <a:off x="5139918" y="4821689"/>
            <a:ext cx="954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8</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 name="Дитяча пісенька) - На вулиці дожчик).mp3">
            <a:hlinkClick r:id="" action="ppaction://media"/>
          </p:cNvPr>
          <p:cNvPicPr>
            <a:picLocks noRot="1" noChangeAspect="1" noChangeArrowheads="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457200" y="228600"/>
            <a:ext cx="3048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 name="WordArt 6"/>
          <p:cNvSpPr>
            <a:spLocks noChangeArrowheads="1" noChangeShapeType="1" noTextEdit="1"/>
          </p:cNvSpPr>
          <p:nvPr/>
        </p:nvSpPr>
        <p:spPr bwMode="auto">
          <a:xfrm>
            <a:off x="38101" y="5668962"/>
            <a:ext cx="8991600" cy="4079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600" dirty="0"/>
              <a:t>Журнал «</a:t>
            </a:r>
            <a:r>
              <a:rPr lang="uk-UA" sz="3600" dirty="0" err="1"/>
              <a:t>Жирафа-рафа</a:t>
            </a:r>
            <a:r>
              <a:rPr lang="uk-UA" sz="3600" dirty="0"/>
              <a:t>»  купуємо у представника журналу в м. Житомирі.</a:t>
            </a:r>
            <a:endParaRPr lang="ru-RU" sz="3600" dirty="0"/>
          </a:p>
        </p:txBody>
      </p:sp>
    </p:spTree>
    <p:extLst>
      <p:ext uri="{BB962C8B-B14F-4D97-AF65-F5344CB8AC3E}">
        <p14:creationId xmlns:p14="http://schemas.microsoft.com/office/powerpoint/2010/main" val="414595744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4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H:\Н.П\osen shabloni\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69209" y="-1836010"/>
            <a:ext cx="7391400" cy="10453817"/>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2"/>
          <p:cNvSpPr>
            <a:spLocks noGrp="1" noChangeArrowheads="1"/>
          </p:cNvSpPr>
          <p:nvPr>
            <p:ph type="title"/>
          </p:nvPr>
        </p:nvSpPr>
        <p:spPr>
          <a:xfrm>
            <a:off x="457200" y="46038"/>
            <a:ext cx="8229600" cy="487362"/>
          </a:xfrm>
        </p:spPr>
        <p:txBody>
          <a:bodyPr/>
          <a:lstStyle/>
          <a:p>
            <a:pPr eaLnBrk="1" hangingPunct="1"/>
            <a:r>
              <a:rPr lang="ru-RU" sz="4000" dirty="0" err="1" smtClean="0"/>
              <a:t>Вступ</a:t>
            </a:r>
            <a:endParaRPr lang="ru-RU" sz="4000" dirty="0" smtClean="0"/>
          </a:p>
        </p:txBody>
      </p:sp>
      <p:sp>
        <p:nvSpPr>
          <p:cNvPr id="3076" name="Rectangle 3"/>
          <p:cNvSpPr>
            <a:spLocks noGrp="1" noChangeArrowheads="1"/>
          </p:cNvSpPr>
          <p:nvPr>
            <p:ph type="body" idx="1"/>
          </p:nvPr>
        </p:nvSpPr>
        <p:spPr>
          <a:xfrm>
            <a:off x="457200" y="679704"/>
            <a:ext cx="8229600" cy="5638800"/>
          </a:xfrm>
        </p:spPr>
        <p:txBody>
          <a:bodyPr/>
          <a:lstStyle/>
          <a:p>
            <a:pPr marL="0" indent="357188">
              <a:buNone/>
            </a:pPr>
            <a:r>
              <a:rPr lang="uk-UA" sz="1400" dirty="0">
                <a:latin typeface="Times New Roman" pitchFamily="18" charset="0"/>
                <a:cs typeface="Times New Roman" pitchFamily="18" charset="0"/>
              </a:rPr>
              <a:t>Представлена авторська розробка  щодо  примірного планування роботи  з дітьми середнього  дошкільного віку згідно вимог Базового компоненту дошкільної освіти та  чинної програми «Українське </a:t>
            </a:r>
            <a:r>
              <a:rPr lang="uk-UA" sz="1400" dirty="0" err="1">
                <a:latin typeface="Times New Roman" pitchFamily="18" charset="0"/>
                <a:cs typeface="Times New Roman" pitchFamily="18" charset="0"/>
              </a:rPr>
              <a:t>дошкілля</a:t>
            </a:r>
            <a:r>
              <a:rPr lang="uk-UA" sz="1400" dirty="0">
                <a:latin typeface="Times New Roman" pitchFamily="18" charset="0"/>
                <a:cs typeface="Times New Roman" pitchFamily="18" charset="0"/>
              </a:rPr>
              <a:t>»,  спрямована  на реалізацію завдань лінії розвитку «Мовленнєвий розвиток»  (залучення  до активної художньо-мовленнєвої діяльності, мовленнєвої творчості тощо) під час занять  із зображувальної діяльності та  поза заняттями, а також з метою збагачення знань про навколишній світ.   </a:t>
            </a:r>
            <a:endParaRPr lang="ru-RU" sz="1400" dirty="0">
              <a:latin typeface="Times New Roman" pitchFamily="18" charset="0"/>
              <a:cs typeface="Times New Roman" pitchFamily="18" charset="0"/>
            </a:endParaRPr>
          </a:p>
          <a:p>
            <a:pPr marL="0" indent="357188">
              <a:buNone/>
            </a:pPr>
            <a:r>
              <a:rPr lang="uk-UA" sz="1400" dirty="0">
                <a:latin typeface="Times New Roman" pitchFamily="18" charset="0"/>
                <a:cs typeface="Times New Roman" pitchFamily="18" charset="0"/>
              </a:rPr>
              <a:t>Дана  система роботи  складена   за тематичними циклами  з урахуванням  пори року  та вікових особливостей дітей середнього дошкільного віку, тому  тематичні цикли розраховані на один – два тижня, починаючи з вересня по травень включно.   </a:t>
            </a:r>
            <a:endParaRPr lang="ru-RU" sz="1400" dirty="0">
              <a:latin typeface="Times New Roman" pitchFamily="18" charset="0"/>
              <a:cs typeface="Times New Roman" pitchFamily="18" charset="0"/>
            </a:endParaRPr>
          </a:p>
          <a:p>
            <a:pPr marL="0" indent="357188">
              <a:buNone/>
            </a:pPr>
            <a:r>
              <a:rPr lang="uk-UA" sz="1400" dirty="0">
                <a:latin typeface="Times New Roman" pitchFamily="18" charset="0"/>
                <a:cs typeface="Times New Roman" pitchFamily="18" charset="0"/>
              </a:rPr>
              <a:t>Метою  творчої роботи було підбір   завдань для розвитку  художньо-мовленнєвих здібностей дітей  та збагачення  їхніх  знань про навколишній світ засобами образотворчої діяльності.  Особлива увага приділяється  розвитку мовлення дитини, адже мовлення організовує, спрямовує, супроводжує, регулює процес </a:t>
            </a:r>
            <a:r>
              <a:rPr lang="uk-UA" sz="1400" dirty="0" err="1">
                <a:latin typeface="Times New Roman" pitchFamily="18" charset="0"/>
                <a:cs typeface="Times New Roman" pitchFamily="18" charset="0"/>
              </a:rPr>
              <a:t>образотворення</a:t>
            </a:r>
            <a:r>
              <a:rPr lang="uk-UA" sz="1400" dirty="0">
                <a:latin typeface="Times New Roman" pitchFamily="18" charset="0"/>
                <a:cs typeface="Times New Roman" pitchFamily="18" charset="0"/>
              </a:rPr>
              <a:t> й водночас сам збагачується, увиразнюється, набуває образності. Тому образи, опосередковані мовленням і створені засобами кольору, лінії, форми, композиції, стають цільними та яскравішими. Те, чого немає в роботі дошкільника з образотворчої діяльності, легко і природно дитина замінює, доповнює, «домальовує» за допомогою слова. Створений дитиною образ оживає, здобуває додаткові можливості вираження в ілюструванні змісту.</a:t>
            </a:r>
            <a:endParaRPr lang="ru-RU" sz="1400" dirty="0">
              <a:latin typeface="Times New Roman" pitchFamily="18" charset="0"/>
              <a:cs typeface="Times New Roman" pitchFamily="18" charset="0"/>
            </a:endParaRPr>
          </a:p>
          <a:p>
            <a:pPr marL="0" indent="357188">
              <a:buNone/>
            </a:pPr>
            <a:r>
              <a:rPr lang="uk-UA" sz="1400" dirty="0">
                <a:latin typeface="Times New Roman" pitchFamily="18" charset="0"/>
                <a:cs typeface="Times New Roman" pitchFamily="18" charset="0"/>
              </a:rPr>
              <a:t>Способом інтеграції образотворчої та словесної творчості є коментар відображеного у власних дитячих роботах з образотворчого мистецтва, коли вихователь або батьки спонукають  дітей до вербалізації власних художніх переживань, викладу думок, міркувань тощо. Для вихователів буде доречним  використання   дитячих робіт з образотворчої діяльності на заняттях з розвитку мовлення:</a:t>
            </a:r>
            <a:endParaRPr lang="ru-RU" sz="1400" dirty="0">
              <a:latin typeface="Times New Roman" pitchFamily="18" charset="0"/>
              <a:cs typeface="Times New Roman" pitchFamily="18" charset="0"/>
            </a:endParaRPr>
          </a:p>
          <a:p>
            <a:r>
              <a:rPr lang="uk-UA" sz="1400" dirty="0">
                <a:latin typeface="Times New Roman" pitchFamily="18" charset="0"/>
                <a:cs typeface="Times New Roman" pitchFamily="18" charset="0"/>
              </a:rPr>
              <a:t>як   наочний      матеріал    під   час   складання  описової  розповіді,</a:t>
            </a:r>
            <a:endParaRPr lang="ru-RU" sz="1400" dirty="0">
              <a:latin typeface="Times New Roman" pitchFamily="18" charset="0"/>
              <a:cs typeface="Times New Roman" pitchFamily="18" charset="0"/>
            </a:endParaRPr>
          </a:p>
          <a:p>
            <a:r>
              <a:rPr lang="uk-UA" sz="1400" dirty="0">
                <a:latin typeface="Times New Roman" pitchFamily="18" charset="0"/>
                <a:cs typeface="Times New Roman" pitchFamily="18" charset="0"/>
              </a:rPr>
              <a:t>як  допоміжний засіб активізації мовлення дітей;  </a:t>
            </a:r>
            <a:endParaRPr lang="ru-RU" sz="1400" dirty="0">
              <a:latin typeface="Times New Roman" pitchFamily="18" charset="0"/>
              <a:cs typeface="Times New Roman" pitchFamily="18" charset="0"/>
            </a:endParaRPr>
          </a:p>
          <a:p>
            <a:r>
              <a:rPr lang="uk-UA" sz="1400" dirty="0">
                <a:latin typeface="Times New Roman" pitchFamily="18" charset="0"/>
                <a:cs typeface="Times New Roman" pitchFamily="18" charset="0"/>
              </a:rPr>
              <a:t>при складанні дітьми  казок та  розповідей за планом вихователя, </a:t>
            </a:r>
            <a:r>
              <a:rPr lang="uk-UA" sz="1400" dirty="0" smtClean="0">
                <a:latin typeface="Times New Roman" pitchFamily="18" charset="0"/>
                <a:cs typeface="Times New Roman" pitchFamily="18" charset="0"/>
              </a:rPr>
              <a:t> </a:t>
            </a:r>
            <a:r>
              <a:rPr lang="uk-UA" sz="1400" dirty="0">
                <a:latin typeface="Times New Roman" pitchFamily="18" charset="0"/>
                <a:cs typeface="Times New Roman" pitchFamily="18" charset="0"/>
              </a:rPr>
              <a:t>із власного досвіду,  тощо. </a:t>
            </a:r>
            <a:endParaRPr lang="ru-RU" sz="1400" dirty="0">
              <a:latin typeface="Times New Roman" pitchFamily="18" charset="0"/>
              <a:cs typeface="Times New Roman" pitchFamily="18" charset="0"/>
            </a:endParaRPr>
          </a:p>
        </p:txBody>
      </p:sp>
      <p:pic>
        <p:nvPicPr>
          <p:cNvPr id="7173" name="Дитяча пісенька - Осінь – чарівниця.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772400" y="381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WordArt 6"/>
          <p:cNvSpPr>
            <a:spLocks noChangeArrowheads="1" noChangeShapeType="1" noTextEdit="1"/>
          </p:cNvSpPr>
          <p:nvPr/>
        </p:nvSpPr>
        <p:spPr bwMode="auto">
          <a:xfrm>
            <a:off x="1828800" y="6096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717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17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2"/>
          <p:cNvSpPr>
            <a:spLocks noGrp="1" noChangeArrowheads="1"/>
          </p:cNvSpPr>
          <p:nvPr>
            <p:ph type="title"/>
          </p:nvPr>
        </p:nvSpPr>
        <p:spPr>
          <a:xfrm>
            <a:off x="457200" y="30162"/>
            <a:ext cx="8229600" cy="503238"/>
          </a:xfrm>
        </p:spPr>
        <p:txBody>
          <a:bodyPr/>
          <a:lstStyle/>
          <a:p>
            <a:pPr eaLnBrk="1" hangingPunct="1"/>
            <a:r>
              <a:rPr lang="uk-UA" sz="2000" b="1" dirty="0" smtClean="0">
                <a:solidFill>
                  <a:srgbClr val="000099"/>
                </a:solidFill>
              </a:rPr>
              <a:t>Тематичний цикл: «Мій садок дитячий»</a:t>
            </a:r>
            <a:endParaRPr lang="ru-RU" sz="2000" b="1" dirty="0" smtClean="0">
              <a:solidFill>
                <a:srgbClr val="000099"/>
              </a:solidFill>
            </a:endParaRPr>
          </a:p>
        </p:txBody>
      </p:sp>
      <p:sp>
        <p:nvSpPr>
          <p:cNvPr id="4102" name="Rectangle 3"/>
          <p:cNvSpPr>
            <a:spLocks noGrp="1" noChangeArrowheads="1"/>
          </p:cNvSpPr>
          <p:nvPr>
            <p:ph type="body" idx="1"/>
          </p:nvPr>
        </p:nvSpPr>
        <p:spPr>
          <a:xfrm>
            <a:off x="228600" y="457200"/>
            <a:ext cx="8610600" cy="6019800"/>
          </a:xfrm>
        </p:spPr>
        <p:txBody>
          <a:bodyPr/>
          <a:lstStyle/>
          <a:p>
            <a:pPr marL="0" indent="266700" eaLnBrk="1" hangingPunct="1">
              <a:lnSpc>
                <a:spcPct val="80000"/>
              </a:lnSpc>
              <a:buFontTx/>
              <a:buNone/>
            </a:pPr>
            <a:r>
              <a:rPr lang="uk-UA" sz="1100" b="1" dirty="0" smtClean="0">
                <a:latin typeface="Times New Roman" pitchFamily="18" charset="0"/>
                <a:cs typeface="Times New Roman" pitchFamily="18" charset="0"/>
              </a:rPr>
              <a:t>Художньо-естетичний розвиток.  Аплікація в парі. «Осінні квіти» (додаток 1)</a:t>
            </a:r>
          </a:p>
          <a:p>
            <a:pPr marL="0" indent="2667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складати зображення хризантем з готових форм; формувати вміння охайно розміщувати деталі, охайно приклеювати. Розвивати відчуття форми й композиції. Виховувати старанність, наполегливість. </a:t>
            </a:r>
            <a:endParaRPr lang="ru-RU" sz="1100" dirty="0" smtClean="0">
              <a:latin typeface="Times New Roman" pitchFamily="18" charset="0"/>
              <a:cs typeface="Times New Roman" pitchFamily="18" charset="0"/>
            </a:endParaRPr>
          </a:p>
          <a:p>
            <a:pPr marL="0" indent="2667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в парі. «Осінній букет» (додаток 2)</a:t>
            </a:r>
          </a:p>
          <a:p>
            <a:pPr marL="0" indent="2667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малювати  квіти, використовуючи різні техніки малювання (штампування поролоном, прийомом ритмічного «</a:t>
            </a:r>
            <a:r>
              <a:rPr lang="uk-UA" sz="1100" dirty="0" err="1" smtClean="0">
                <a:latin typeface="Times New Roman" pitchFamily="18" charset="0"/>
                <a:cs typeface="Times New Roman" pitchFamily="18" charset="0"/>
              </a:rPr>
              <a:t>примочування</a:t>
            </a:r>
            <a:r>
              <a:rPr lang="uk-UA" sz="1100" dirty="0" smtClean="0">
                <a:latin typeface="Times New Roman" pitchFamily="18" charset="0"/>
                <a:cs typeface="Times New Roman" pitchFamily="18" charset="0"/>
              </a:rPr>
              <a:t>» по колу). Закріплювати вміння правильно тримати пензлик, малювати всім ворсом, вільно рухати поверхнею у різних напрямках. Розвивати творче мислення, уяву. Виховувати бережне ставлення до природи.</a:t>
            </a:r>
            <a:endParaRPr lang="uk-UA" sz="1100" b="1"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Мовленнєвий розвиток:</a:t>
            </a: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Збагачувати мову дітей іменниками частин квітів (бутон, листок, стебло), прикметниками ( яскравий, маленький), дієсловами (рости, цвісти).</a:t>
            </a:r>
          </a:p>
          <a:p>
            <a:pPr marL="0" indent="266700" eaLnBrk="1" hangingPunct="1">
              <a:lnSpc>
                <a:spcPct val="80000"/>
              </a:lnSpc>
              <a:buFontTx/>
              <a:buNone/>
            </a:pPr>
            <a:r>
              <a:rPr lang="uk-UA" sz="1100" dirty="0" smtClean="0">
                <a:latin typeface="Times New Roman" pitchFamily="18" charset="0"/>
                <a:cs typeface="Times New Roman" pitchFamily="18" charset="0"/>
              </a:rPr>
              <a:t>Ввести у словник узагальнюючі слова: хризантеми, «морозець», чорнобривці, айстри, жоржини.</a:t>
            </a:r>
          </a:p>
          <a:p>
            <a:pPr marL="0" indent="266700" eaLnBrk="1" hangingPunct="1">
              <a:lnSpc>
                <a:spcPct val="80000"/>
              </a:lnSpc>
              <a:buFontTx/>
              <a:buNone/>
            </a:pPr>
            <a:r>
              <a:rPr lang="uk-UA" sz="1100" dirty="0" smtClean="0">
                <a:latin typeface="Times New Roman" pitchFamily="18" charset="0"/>
                <a:cs typeface="Times New Roman" pitchFamily="18" charset="0"/>
              </a:rPr>
              <a:t>Продовжувати знайомити дітей з народними прислів’ями, приказками, прикметами: «Осінь збирає, а весна поїдає».</a:t>
            </a:r>
          </a:p>
          <a:p>
            <a:pPr marL="0" indent="266700" eaLnBrk="1" hangingPunct="1">
              <a:lnSpc>
                <a:spcPct val="80000"/>
              </a:lnSpc>
              <a:buFontTx/>
              <a:buNone/>
            </a:pPr>
            <a:r>
              <a:rPr lang="uk-UA" sz="1100" dirty="0" smtClean="0">
                <a:latin typeface="Times New Roman" pitchFamily="18" charset="0"/>
                <a:cs typeface="Times New Roman" pitchFamily="18" charset="0"/>
              </a:rPr>
              <a:t>Знайомити дітей з різними значеннями багатозначних слів: </a:t>
            </a:r>
            <a:r>
              <a:rPr lang="uk-UA" sz="1100" i="1" dirty="0" smtClean="0">
                <a:latin typeface="Times New Roman" pitchFamily="18" charset="0"/>
                <a:cs typeface="Times New Roman" pitchFamily="18" charset="0"/>
              </a:rPr>
              <a:t>різати хліб, туфлі ріжуть і ріжуть квіти для букета.</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 Збагачувати мову дітей синонімами (словами, близькими за значенням), стежити, щоб діти правильно їх вживали:</a:t>
            </a:r>
            <a:r>
              <a:rPr lang="uk-UA" sz="1100" i="1" dirty="0" smtClean="0">
                <a:latin typeface="Times New Roman" pitchFamily="18" charset="0"/>
                <a:cs typeface="Times New Roman" pitchFamily="18" charset="0"/>
              </a:rPr>
              <a:t> розквітати — розцвітати.</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Вчити добирати слова протилежного значення (антоніми): </a:t>
            </a:r>
            <a:r>
              <a:rPr lang="uk-UA" sz="1100" i="1" dirty="0" smtClean="0">
                <a:latin typeface="Times New Roman" pitchFamily="18" charset="0"/>
                <a:cs typeface="Times New Roman" pitchFamily="18" charset="0"/>
              </a:rPr>
              <a:t>далеко — близько, вгорі — внизу,  ззаду — спереду.</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Вправляти в чіткому та швидкому промовлянні скоромовки: «Наш садівник роз садівникувався».</a:t>
            </a:r>
          </a:p>
          <a:p>
            <a:pPr marL="0" indent="266700" eaLnBrk="1" hangingPunct="1">
              <a:lnSpc>
                <a:spcPct val="80000"/>
              </a:lnSpc>
              <a:buFontTx/>
              <a:buNone/>
            </a:pPr>
            <a:r>
              <a:rPr lang="uk-UA" sz="1100" dirty="0" smtClean="0">
                <a:latin typeface="Times New Roman" pitchFamily="18" charset="0"/>
                <a:cs typeface="Times New Roman" pitchFamily="18" charset="0"/>
              </a:rPr>
              <a:t>Привчати говорити чітко, виразно, передавати інтонацією різні психічні стани (радість, сум, подив, тощо).</a:t>
            </a:r>
          </a:p>
          <a:p>
            <a:pPr marL="0" indent="266700" eaLnBrk="1" hangingPunct="1">
              <a:lnSpc>
                <a:spcPct val="80000"/>
              </a:lnSpc>
              <a:buFontTx/>
              <a:buNone/>
            </a:pPr>
            <a:r>
              <a:rPr lang="uk-UA" sz="1100" dirty="0" smtClean="0">
                <a:latin typeface="Times New Roman" pitchFamily="18" charset="0"/>
                <a:cs typeface="Times New Roman" pitchFamily="18" charset="0"/>
              </a:rPr>
              <a:t>Вчити  виділяти голосом звертання, вставні слова, чужі слова.</a:t>
            </a:r>
          </a:p>
          <a:p>
            <a:pPr marL="0" indent="266700" eaLnBrk="1" hangingPunct="1">
              <a:lnSpc>
                <a:spcPct val="80000"/>
              </a:lnSpc>
              <a:buFontTx/>
              <a:buNone/>
            </a:pPr>
            <a:r>
              <a:rPr lang="uk-UA" sz="1100" dirty="0" smtClean="0">
                <a:latin typeface="Times New Roman" pitchFamily="18" charset="0"/>
                <a:cs typeface="Times New Roman" pitchFamily="18" charset="0"/>
              </a:rPr>
              <a:t>Вчити за завданням вихователя добирати слова на певні звуки і виділяти їх голосом </a:t>
            </a:r>
            <a:r>
              <a:rPr lang="uk-UA" sz="1100" i="1" dirty="0" smtClean="0">
                <a:latin typeface="Times New Roman" pitchFamily="18" charset="0"/>
                <a:cs typeface="Times New Roman" pitchFamily="18" charset="0"/>
              </a:rPr>
              <a:t>(</a:t>
            </a:r>
            <a:r>
              <a:rPr lang="uk-UA" sz="1100" i="1" dirty="0" err="1" smtClean="0">
                <a:latin typeface="Times New Roman" pitchFamily="18" charset="0"/>
                <a:cs typeface="Times New Roman" pitchFamily="18" charset="0"/>
              </a:rPr>
              <a:t>ккккккккквітка</a:t>
            </a:r>
            <a:r>
              <a:rPr lang="uk-UA" sz="1100" i="1" dirty="0" smtClean="0">
                <a:latin typeface="Times New Roman" pitchFamily="18" charset="0"/>
                <a:cs typeface="Times New Roman" pitchFamily="18" charset="0"/>
              </a:rPr>
              <a:t>, </a:t>
            </a:r>
            <a:r>
              <a:rPr lang="uk-UA" sz="1100" i="1" dirty="0" err="1" smtClean="0">
                <a:latin typeface="Times New Roman" pitchFamily="18" charset="0"/>
                <a:cs typeface="Times New Roman" pitchFamily="18" charset="0"/>
              </a:rPr>
              <a:t>букетттттт</a:t>
            </a:r>
            <a:r>
              <a:rPr lang="uk-UA" sz="1100" i="1" dirty="0" smtClean="0">
                <a:latin typeface="Times New Roman" pitchFamily="18" charset="0"/>
                <a:cs typeface="Times New Roman" pitchFamily="18" charset="0"/>
              </a:rPr>
              <a:t>, </a:t>
            </a:r>
            <a:r>
              <a:rPr lang="uk-UA" sz="1100" i="1" dirty="0" err="1" smtClean="0">
                <a:latin typeface="Times New Roman" pitchFamily="18" charset="0"/>
                <a:cs typeface="Times New Roman" pitchFamily="18" charset="0"/>
              </a:rPr>
              <a:t>ввввввваза</a:t>
            </a:r>
            <a:r>
              <a:rPr lang="uk-UA" sz="1100" i="1" dirty="0" smtClean="0">
                <a:latin typeface="Times New Roman" pitchFamily="18" charset="0"/>
                <a:cs typeface="Times New Roman" pitchFamily="18" charset="0"/>
              </a:rPr>
              <a:t>).</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Вчити добирати слова близького звучання: </a:t>
            </a:r>
            <a:r>
              <a:rPr lang="uk-UA" sz="1100" i="1" dirty="0" smtClean="0">
                <a:latin typeface="Times New Roman" pitchFamily="18" charset="0"/>
                <a:cs typeface="Times New Roman" pitchFamily="18" charset="0"/>
              </a:rPr>
              <a:t>квітка – нитка</a:t>
            </a:r>
            <a:r>
              <a:rPr lang="uk-UA" sz="1100" dirty="0" smtClean="0">
                <a:latin typeface="Times New Roman" pitchFamily="18" charset="0"/>
                <a:cs typeface="Times New Roman" pitchFamily="18" charset="0"/>
              </a:rPr>
              <a:t>,  </a:t>
            </a:r>
            <a:r>
              <a:rPr lang="uk-UA" sz="1100" i="1" dirty="0" smtClean="0">
                <a:latin typeface="Times New Roman" pitchFamily="18" charset="0"/>
                <a:cs typeface="Times New Roman" pitchFamily="18" charset="0"/>
              </a:rPr>
              <a:t>ромашка – мурашки, коси — оси, густо — пусто.</a:t>
            </a:r>
            <a:endParaRPr lang="uk-UA" sz="1100" b="1"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Вчити утворювати іменники в однині та множині: квітка-квіти.</a:t>
            </a:r>
          </a:p>
          <a:p>
            <a:pPr marL="0" indent="266700" eaLnBrk="1" hangingPunct="1">
              <a:lnSpc>
                <a:spcPct val="80000"/>
              </a:lnSpc>
              <a:buFontTx/>
              <a:buNone/>
            </a:pPr>
            <a:r>
              <a:rPr lang="uk-UA" sz="1100" dirty="0" smtClean="0">
                <a:latin typeface="Times New Roman" pitchFamily="18" charset="0"/>
                <a:cs typeface="Times New Roman" pitchFamily="18" charset="0"/>
              </a:rPr>
              <a:t>Вправляти в узгодженні прийменників з іменниками: на клумбі, біля клумби, на квітці, поряд з квіткою.</a:t>
            </a:r>
          </a:p>
          <a:p>
            <a:pPr marL="0" indent="266700" eaLnBrk="1" hangingPunct="1">
              <a:lnSpc>
                <a:spcPct val="80000"/>
              </a:lnSpc>
              <a:buFontTx/>
              <a:buNone/>
            </a:pPr>
            <a:r>
              <a:rPr lang="uk-UA" sz="1100" dirty="0" smtClean="0">
                <a:latin typeface="Times New Roman" pitchFamily="18" charset="0"/>
                <a:cs typeface="Times New Roman" pitchFamily="18" charset="0"/>
              </a:rPr>
              <a:t>Вчити  утворювати   ступені   порівняння   прикметників: </a:t>
            </a:r>
            <a:r>
              <a:rPr lang="uk-UA" sz="1100" i="1" dirty="0" smtClean="0">
                <a:latin typeface="Times New Roman" pitchFamily="18" charset="0"/>
                <a:cs typeface="Times New Roman" pitchFamily="18" charset="0"/>
              </a:rPr>
              <a:t>висока — вища, гарна – краща.</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Вправляти у вживанні прикметників вищого та найвищого ступенів порівняння: </a:t>
            </a:r>
            <a:r>
              <a:rPr lang="uk-UA" sz="1100" i="1" dirty="0" smtClean="0">
                <a:latin typeface="Times New Roman" pitchFamily="18" charset="0"/>
                <a:cs typeface="Times New Roman" pitchFamily="18" charset="0"/>
              </a:rPr>
              <a:t>найбільший, гарний (хороший) — кращий, найкращий.</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Вчити утворювати присвійно-відносні прикметники від назв тварин з суфіксами </a:t>
            </a:r>
            <a:r>
              <a:rPr lang="uk-UA" sz="1100" dirty="0" err="1" smtClean="0">
                <a:latin typeface="Times New Roman" pitchFamily="18" charset="0"/>
                <a:cs typeface="Times New Roman" pitchFamily="18" charset="0"/>
              </a:rPr>
              <a:t>-ач-</a:t>
            </a:r>
            <a:r>
              <a:rPr lang="uk-UA" sz="1100" dirty="0" smtClean="0">
                <a:latin typeface="Times New Roman" pitchFamily="18" charset="0"/>
                <a:cs typeface="Times New Roman" pitchFamily="18" charset="0"/>
              </a:rPr>
              <a:t>, </a:t>
            </a:r>
            <a:r>
              <a:rPr lang="uk-UA" sz="1100" dirty="0" err="1" smtClean="0">
                <a:latin typeface="Times New Roman" pitchFamily="18" charset="0"/>
                <a:cs typeface="Times New Roman" pitchFamily="18" charset="0"/>
              </a:rPr>
              <a:t>-яч-</a:t>
            </a:r>
            <a:r>
              <a:rPr lang="uk-UA" sz="1100" dirty="0" smtClean="0">
                <a:latin typeface="Times New Roman" pitchFamily="18" charset="0"/>
                <a:cs typeface="Times New Roman" pitchFamily="18" charset="0"/>
              </a:rPr>
              <a:t>: </a:t>
            </a:r>
            <a:r>
              <a:rPr lang="uk-UA" sz="1100" i="1" dirty="0" smtClean="0">
                <a:latin typeface="Times New Roman" pitchFamily="18" charset="0"/>
                <a:cs typeface="Times New Roman" pitchFamily="18" charset="0"/>
              </a:rPr>
              <a:t>мишачий, собачий, телячий, котячий, коров'ячий.</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Вчити утворювати порядкові числівники </a:t>
            </a:r>
            <a:r>
              <a:rPr lang="uk-UA" sz="1100" i="1" dirty="0" smtClean="0">
                <a:latin typeface="Times New Roman" pitchFamily="18" charset="0"/>
                <a:cs typeface="Times New Roman" pitchFamily="18" charset="0"/>
              </a:rPr>
              <a:t>(перший, другий, третій) </a:t>
            </a:r>
            <a:r>
              <a:rPr lang="uk-UA" sz="1100" dirty="0" smtClean="0">
                <a:latin typeface="Times New Roman" pitchFamily="18" charset="0"/>
                <a:cs typeface="Times New Roman" pitchFamily="18" charset="0"/>
              </a:rPr>
              <a:t>та узгоджувати їх з іменниками: </a:t>
            </a:r>
            <a:r>
              <a:rPr lang="uk-UA" sz="1100" i="1" dirty="0" smtClean="0">
                <a:latin typeface="Times New Roman" pitchFamily="18" charset="0"/>
                <a:cs typeface="Times New Roman" pitchFamily="18" charset="0"/>
              </a:rPr>
              <a:t>другий букет, третій букет, друга квітка.</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Вправляти в узгодженні займенників з іменниками: </a:t>
            </a:r>
            <a:r>
              <a:rPr lang="uk-UA" sz="1100" i="1" dirty="0" smtClean="0">
                <a:latin typeface="Times New Roman" pitchFamily="18" charset="0"/>
                <a:cs typeface="Times New Roman" pitchFamily="18" charset="0"/>
              </a:rPr>
              <a:t>наша робота (малюнок),  його букет, її квіти, чий букет, мій букет.</a:t>
            </a:r>
            <a:endParaRPr lang="uk-UA" sz="1100" b="1"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діамонологічна</a:t>
            </a:r>
            <a:r>
              <a:rPr lang="uk-UA" sz="1100" b="1" dirty="0" smtClean="0">
                <a:latin typeface="Times New Roman" pitchFamily="18" charset="0"/>
                <a:cs typeface="Times New Roman" pitchFamily="18" charset="0"/>
              </a:rPr>
              <a:t> компетентність:</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Запропонувати малятам складати невеличкі розповіді-описи за зразком вихователя .</a:t>
            </a:r>
          </a:p>
          <a:p>
            <a:pPr marL="0" indent="266700" eaLnBrk="1" hangingPunct="1">
              <a:lnSpc>
                <a:spcPct val="80000"/>
              </a:lnSpc>
              <a:buFontTx/>
              <a:buNone/>
            </a:pPr>
            <a:r>
              <a:rPr lang="uk-UA" sz="1100" dirty="0" smtClean="0">
                <a:latin typeface="Times New Roman" pitchFamily="18" charset="0"/>
                <a:cs typeface="Times New Roman" pitchFamily="18" charset="0"/>
              </a:rPr>
              <a:t>Заохочувати малят до фантазування «Кому я подарую свій букет?» - вживання простих речень. </a:t>
            </a:r>
            <a:endParaRPr lang="ru-RU" sz="1100" dirty="0" smtClean="0">
              <a:latin typeface="Times New Roman" pitchFamily="18" charset="0"/>
              <a:cs typeface="Times New Roman" pitchFamily="18" charset="0"/>
            </a:endParaRPr>
          </a:p>
        </p:txBody>
      </p:sp>
      <p:pic>
        <p:nvPicPr>
          <p:cNvPr id="8199" name="Дитяча пісенька - Осінь – чарівниця.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77724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6"/>
          <p:cNvSpPr>
            <a:spLocks noChangeArrowheads="1" noChangeShapeType="1" noTextEdit="1"/>
          </p:cNvSpPr>
          <p:nvPr/>
        </p:nvSpPr>
        <p:spPr bwMode="auto">
          <a:xfrm>
            <a:off x="1676400" y="6477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819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19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2"/>
          <p:cNvSpPr>
            <a:spLocks noGrp="1" noChangeArrowheads="1"/>
          </p:cNvSpPr>
          <p:nvPr>
            <p:ph type="title"/>
          </p:nvPr>
        </p:nvSpPr>
        <p:spPr>
          <a:xfrm>
            <a:off x="457200" y="125412"/>
            <a:ext cx="8229600" cy="579438"/>
          </a:xfrm>
        </p:spPr>
        <p:txBody>
          <a:bodyPr/>
          <a:lstStyle/>
          <a:p>
            <a:pPr eaLnBrk="1" hangingPunct="1"/>
            <a:r>
              <a:rPr lang="uk-UA" sz="2000" b="1" dirty="0" smtClean="0">
                <a:solidFill>
                  <a:srgbClr val="000099"/>
                </a:solidFill>
              </a:rPr>
              <a:t>Тематичний цикл: «Ходить осінь полем, садом і городом»</a:t>
            </a:r>
            <a:endParaRPr lang="ru-RU" sz="2000" b="1" dirty="0" smtClean="0">
              <a:solidFill>
                <a:srgbClr val="000099"/>
              </a:solidFill>
            </a:endParaRPr>
          </a:p>
        </p:txBody>
      </p:sp>
      <p:sp>
        <p:nvSpPr>
          <p:cNvPr id="5126" name="Rectangle 3"/>
          <p:cNvSpPr>
            <a:spLocks noGrp="1" noChangeArrowheads="1"/>
          </p:cNvSpPr>
          <p:nvPr>
            <p:ph type="body" sz="half" idx="1"/>
          </p:nvPr>
        </p:nvSpPr>
        <p:spPr>
          <a:xfrm>
            <a:off x="457200" y="533400"/>
            <a:ext cx="8305800" cy="5943600"/>
          </a:xfrm>
        </p:spPr>
        <p:txBody>
          <a:bodyPr/>
          <a:lstStyle/>
          <a:p>
            <a:pPr marL="0" indent="2794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Аплікація предметна «Овочі та фрукти в корзині» (додаток 3)</a:t>
            </a:r>
          </a:p>
          <a:p>
            <a:pPr marL="0" indent="2794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вчити створювати аплікативні зображення овочів та фруктів з готових форм, наклеюючи одну на одну, формувати композиційні вміння, переміщувати деталі в пошуках найкращого розташування й по черзі наклеювати.  Розвивати відчуття форми, дрібну моторику. Виховувати старанність, наполегливість.</a:t>
            </a:r>
            <a:endParaRPr lang="ru-RU" sz="1100" dirty="0" smtClean="0">
              <a:latin typeface="Times New Roman" pitchFamily="18" charset="0"/>
              <a:cs typeface="Times New Roman" pitchFamily="18" charset="0"/>
            </a:endParaRPr>
          </a:p>
          <a:p>
            <a:pPr marL="0" indent="2794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предметне «Морква» (додаток 4)</a:t>
            </a:r>
          </a:p>
          <a:p>
            <a:pPr marL="0" indent="2794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вчити малювати предмети овальної форми (загострені, видовжені), заштриховуючи їх в одному напрямку, всім ворсом пензля по формі широкими лініями. Продовжувати вчити використовувати нетрадиційну техніку малювання «долонькою», домальовуючи верхівку моркви. Розвивати уяву, творчу уяву,</a:t>
            </a:r>
            <a:r>
              <a:rPr lang="uk-UA" sz="1100" dirty="0" err="1" smtClean="0">
                <a:latin typeface="Times New Roman" pitchFamily="18" charset="0"/>
                <a:cs typeface="Times New Roman" pitchFamily="18" charset="0"/>
              </a:rPr>
              <a:t>милення</a:t>
            </a:r>
            <a:r>
              <a:rPr lang="uk-UA" sz="1100" dirty="0" smtClean="0">
                <a:latin typeface="Times New Roman" pitchFamily="18" charset="0"/>
                <a:cs typeface="Times New Roman" pitchFamily="18" charset="0"/>
              </a:rPr>
              <a:t>,</a:t>
            </a:r>
            <a:r>
              <a:rPr lang="uk-UA" sz="1100" dirty="0" err="1" smtClean="0">
                <a:latin typeface="Times New Roman" pitchFamily="18" charset="0"/>
                <a:cs typeface="Times New Roman" pitchFamily="18" charset="0"/>
              </a:rPr>
              <a:t>фантазію.виховувати</a:t>
            </a:r>
            <a:r>
              <a:rPr lang="uk-UA" sz="1100" dirty="0" smtClean="0">
                <a:latin typeface="Times New Roman" pitchFamily="18" charset="0"/>
                <a:cs typeface="Times New Roman" pitchFamily="18" charset="0"/>
              </a:rPr>
              <a:t> бажання доводити справу до кінця.</a:t>
            </a:r>
            <a:endParaRPr lang="uk-UA" sz="1100" b="1" dirty="0" smtClean="0">
              <a:latin typeface="Times New Roman" pitchFamily="18" charset="0"/>
              <a:cs typeface="Times New Roman" pitchFamily="18" charset="0"/>
            </a:endParaRPr>
          </a:p>
          <a:p>
            <a:pPr marL="0" indent="279400" eaLnBrk="1" hangingPunct="1">
              <a:lnSpc>
                <a:spcPct val="80000"/>
              </a:lnSpc>
              <a:buFontTx/>
              <a:buNone/>
            </a:pPr>
            <a:r>
              <a:rPr lang="uk-UA" sz="1100" b="1" dirty="0" smtClean="0">
                <a:latin typeface="Times New Roman" pitchFamily="18" charset="0"/>
                <a:cs typeface="Times New Roman" pitchFamily="18" charset="0"/>
              </a:rPr>
              <a:t>Мовленнєвий розвиток:</a:t>
            </a:r>
          </a:p>
          <a:p>
            <a:pPr marL="0" indent="279400"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Збагачувати мову дітей іменниками (урожай, морква, помідор, виноград, груша, яблуко), прикметниками (зелений, червоний, круглий, овальний, солодкий, переспілий), дієсловами (рости, збирати, зрізати, маринувати, зривати, вирощувати, пригощати, продавати), прислівниками (смачно, швидка, добре).</a:t>
            </a:r>
          </a:p>
          <a:p>
            <a:pPr marL="0" indent="279400" eaLnBrk="1" hangingPunct="1">
              <a:lnSpc>
                <a:spcPct val="80000"/>
              </a:lnSpc>
              <a:buFontTx/>
              <a:buNone/>
            </a:pPr>
            <a:r>
              <a:rPr lang="uk-UA" sz="1100" dirty="0" smtClean="0">
                <a:latin typeface="Times New Roman" pitchFamily="18" charset="0"/>
                <a:cs typeface="Times New Roman" pitchFamily="18" charset="0"/>
              </a:rPr>
              <a:t>Розширювати словник дітей антонімами: великий – маленький, зрілий – недозрілий, широка-вузька, довга-коротка.</a:t>
            </a:r>
          </a:p>
          <a:p>
            <a:pPr marL="0" indent="279400" eaLnBrk="1" hangingPunct="1">
              <a:lnSpc>
                <a:spcPct val="80000"/>
              </a:lnSpc>
              <a:buFontTx/>
              <a:buNone/>
            </a:pPr>
            <a:r>
              <a:rPr lang="uk-UA" sz="1100" dirty="0" smtClean="0">
                <a:latin typeface="Times New Roman" pitchFamily="18" charset="0"/>
                <a:cs typeface="Times New Roman" pitchFamily="18" charset="0"/>
              </a:rPr>
              <a:t>Нагромаджувати запас складних слів із з'єднувальними голосними о, е: </a:t>
            </a:r>
            <a:r>
              <a:rPr lang="uk-UA" sz="1100" i="1" dirty="0" smtClean="0">
                <a:latin typeface="Times New Roman" pitchFamily="18" charset="0"/>
                <a:cs typeface="Times New Roman" pitchFamily="18" charset="0"/>
              </a:rPr>
              <a:t>різно­колірний, жовтогарячий.</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Ввести більше узагальнюючих слів: </a:t>
            </a:r>
            <a:r>
              <a:rPr lang="uk-UA" sz="1100" i="1" dirty="0" smtClean="0">
                <a:latin typeface="Times New Roman" pitchFamily="18" charset="0"/>
                <a:cs typeface="Times New Roman" pitchFamily="18" charset="0"/>
              </a:rPr>
              <a:t>ягоди, городина, плоди.</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Знайомити малят з народними приказками та прислів’ями, вчити пояснювати їх зміст: «Яка яблунька, такі й яблука», «На добрій землі що не посієш, те й вродить», «Роби на дворі - буде й в коморі».</a:t>
            </a:r>
            <a:endParaRPr lang="uk-UA" sz="1100" b="1" dirty="0" smtClean="0">
              <a:latin typeface="Times New Roman" pitchFamily="18" charset="0"/>
              <a:cs typeface="Times New Roman" pitchFamily="18" charset="0"/>
            </a:endParaRPr>
          </a:p>
          <a:p>
            <a:pPr marL="0" indent="279400"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Відпрацьовувати уміння правильно інтонувати різні типи речень (розповідні, питальні, окличні, інтонації). </a:t>
            </a:r>
          </a:p>
          <a:p>
            <a:pPr marL="0" indent="279400" eaLnBrk="1" hangingPunct="1">
              <a:lnSpc>
                <a:spcPct val="80000"/>
              </a:lnSpc>
              <a:buFontTx/>
              <a:buNone/>
            </a:pPr>
            <a:r>
              <a:rPr lang="uk-UA" sz="1100" dirty="0" smtClean="0">
                <a:latin typeface="Times New Roman" pitchFamily="18" charset="0"/>
                <a:cs typeface="Times New Roman" pitchFamily="18" charset="0"/>
              </a:rPr>
              <a:t>Формування уміння розрізняти довгі і короткі слова: </a:t>
            </a:r>
            <a:r>
              <a:rPr lang="uk-UA" sz="1100" i="1" dirty="0" smtClean="0">
                <a:latin typeface="Times New Roman" pitchFamily="18" charset="0"/>
                <a:cs typeface="Times New Roman" pitchFamily="18" charset="0"/>
              </a:rPr>
              <a:t>( мак – брязкальце , кіт – велосипед , будинок – черепаха ).</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Формувати уміння передавати ритмічний малюнок словами (</a:t>
            </a:r>
            <a:r>
              <a:rPr lang="uk-UA" sz="1100" dirty="0" err="1" smtClean="0">
                <a:latin typeface="Times New Roman" pitchFamily="18" charset="0"/>
                <a:cs typeface="Times New Roman" pitchFamily="18" charset="0"/>
              </a:rPr>
              <a:t>проплескуючи</a:t>
            </a:r>
            <a:r>
              <a:rPr lang="uk-UA" sz="1100" dirty="0" smtClean="0">
                <a:latin typeface="Times New Roman" pitchFamily="18" charset="0"/>
                <a:cs typeface="Times New Roman" pitchFamily="18" charset="0"/>
              </a:rPr>
              <a:t>, простукуючи , </a:t>
            </a:r>
            <a:r>
              <a:rPr lang="uk-UA" sz="1100" dirty="0" err="1" smtClean="0">
                <a:latin typeface="Times New Roman" pitchFamily="18" charset="0"/>
                <a:cs typeface="Times New Roman" pitchFamily="18" charset="0"/>
              </a:rPr>
              <a:t>протупуючи</a:t>
            </a:r>
            <a:r>
              <a:rPr lang="uk-UA" sz="1100" dirty="0" smtClean="0">
                <a:latin typeface="Times New Roman" pitchFamily="18" charset="0"/>
                <a:cs typeface="Times New Roman" pitchFamily="18" charset="0"/>
              </a:rPr>
              <a:t> слово разом із дорослим). </a:t>
            </a:r>
            <a:endParaRPr lang="uk-UA" sz="1100" b="1" dirty="0" smtClean="0">
              <a:latin typeface="Times New Roman" pitchFamily="18" charset="0"/>
              <a:cs typeface="Times New Roman" pitchFamily="18" charset="0"/>
            </a:endParaRPr>
          </a:p>
          <a:p>
            <a:pPr marL="0" indent="279400"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Вправляти у вживанні </a:t>
            </a:r>
            <a:r>
              <a:rPr lang="uk-UA" sz="1100" dirty="0" err="1" smtClean="0">
                <a:latin typeface="Times New Roman" pitchFamily="18" charset="0"/>
                <a:cs typeface="Times New Roman" pitchFamily="18" charset="0"/>
              </a:rPr>
              <a:t>узгоджуватиіменники</a:t>
            </a:r>
            <a:r>
              <a:rPr lang="uk-UA" sz="1100" dirty="0" smtClean="0">
                <a:latin typeface="Times New Roman" pitchFamily="18" charset="0"/>
                <a:cs typeface="Times New Roman" pitchFamily="18" charset="0"/>
              </a:rPr>
              <a:t>( з прийменниками (у кошику, біля дерева, за стовбуром);</a:t>
            </a:r>
          </a:p>
          <a:p>
            <a:pPr marL="0" indent="279400" eaLnBrk="1" hangingPunct="1">
              <a:lnSpc>
                <a:spcPct val="80000"/>
              </a:lnSpc>
              <a:buFontTx/>
              <a:buNone/>
            </a:pPr>
            <a:r>
              <a:rPr lang="uk-UA" sz="1100" dirty="0" smtClean="0">
                <a:latin typeface="Times New Roman" pitchFamily="18" charset="0"/>
                <a:cs typeface="Times New Roman" pitchFamily="18" charset="0"/>
              </a:rPr>
              <a:t>Учити змінювати слова за зразком (однину на множину): один – багато (помідор – помідори);</a:t>
            </a:r>
          </a:p>
          <a:p>
            <a:pPr marL="0" indent="279400" eaLnBrk="1" hangingPunct="1">
              <a:lnSpc>
                <a:spcPct val="80000"/>
              </a:lnSpc>
              <a:buFontTx/>
              <a:buNone/>
            </a:pPr>
            <a:r>
              <a:rPr lang="uk-UA" sz="1100" dirty="0" smtClean="0">
                <a:latin typeface="Times New Roman" pitchFamily="18" charset="0"/>
                <a:cs typeface="Times New Roman" pitchFamily="18" charset="0"/>
              </a:rPr>
              <a:t>Вправляти у вмінні утворювати слова – назви овочів – зі зменшувально-пестливими  суфіксами (помідорчик – </a:t>
            </a:r>
            <a:r>
              <a:rPr lang="uk-UA" sz="1100" dirty="0" err="1" smtClean="0">
                <a:latin typeface="Times New Roman" pitchFamily="18" charset="0"/>
                <a:cs typeface="Times New Roman" pitchFamily="18" charset="0"/>
              </a:rPr>
              <a:t>помідорище</a:t>
            </a:r>
            <a:r>
              <a:rPr lang="uk-UA" sz="1100" dirty="0" smtClean="0">
                <a:latin typeface="Times New Roman" pitchFamily="18" charset="0"/>
                <a:cs typeface="Times New Roman" pitchFamily="18" charset="0"/>
              </a:rPr>
              <a:t>…)</a:t>
            </a:r>
          </a:p>
          <a:p>
            <a:pPr marL="0" indent="279400" eaLnBrk="1" hangingPunct="1">
              <a:lnSpc>
                <a:spcPct val="80000"/>
              </a:lnSpc>
              <a:buFontTx/>
              <a:buNone/>
            </a:pPr>
            <a:r>
              <a:rPr lang="uk-UA" sz="1100" dirty="0" smtClean="0">
                <a:latin typeface="Times New Roman" pitchFamily="18" charset="0"/>
                <a:cs typeface="Times New Roman" pitchFamily="18" charset="0"/>
              </a:rPr>
              <a:t>Вчити узгоджувати іменники з числівниками </a:t>
            </a:r>
            <a:r>
              <a:rPr lang="uk-UA" sz="1100" i="1" dirty="0" smtClean="0">
                <a:latin typeface="Times New Roman" pitchFamily="18" charset="0"/>
                <a:cs typeface="Times New Roman" pitchFamily="18" charset="0"/>
              </a:rPr>
              <a:t>один, одна: один буряк, одна морквина; дві морквини; обидві морквини.</a:t>
            </a:r>
          </a:p>
          <a:p>
            <a:pPr marL="0" indent="279400" eaLnBrk="1" hangingPunct="1">
              <a:lnSpc>
                <a:spcPct val="80000"/>
              </a:lnSpc>
              <a:buFontTx/>
              <a:buNone/>
            </a:pPr>
            <a:r>
              <a:rPr lang="uk-UA" sz="1100" i="1" dirty="0" smtClean="0">
                <a:latin typeface="Times New Roman" pitchFamily="18" charset="0"/>
                <a:cs typeface="Times New Roman" pitchFamily="18" charset="0"/>
              </a:rPr>
              <a:t> </a:t>
            </a:r>
            <a:r>
              <a:rPr lang="uk-UA" sz="1100" dirty="0" smtClean="0">
                <a:latin typeface="Times New Roman" pitchFamily="18" charset="0"/>
                <a:cs typeface="Times New Roman" pitchFamily="18" charset="0"/>
              </a:rPr>
              <a:t>Вчити вживати числівники </a:t>
            </a:r>
            <a:r>
              <a:rPr lang="uk-UA" sz="1100" i="1" dirty="0" smtClean="0">
                <a:latin typeface="Times New Roman" pitchFamily="18" charset="0"/>
                <a:cs typeface="Times New Roman" pitchFamily="18" charset="0"/>
              </a:rPr>
              <a:t>двоє, троє (дві – три морквини).</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Вправляти у вживанні іменників у родового відмінку множини при словах </a:t>
            </a:r>
            <a:r>
              <a:rPr lang="uk-UA" sz="1100" i="1" dirty="0" smtClean="0">
                <a:latin typeface="Times New Roman" pitchFamily="18" charset="0"/>
                <a:cs typeface="Times New Roman" pitchFamily="18" charset="0"/>
              </a:rPr>
              <a:t>багато, мало: багато моркви,  мало моркви.</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Добиватись правильного порядку слів у реченні, слідкувати за правильним узгодженням слів. </a:t>
            </a:r>
            <a:endParaRPr lang="uk-UA" sz="1100" b="1" dirty="0" smtClean="0">
              <a:latin typeface="Times New Roman" pitchFamily="18" charset="0"/>
              <a:cs typeface="Times New Roman" pitchFamily="18" charset="0"/>
            </a:endParaRPr>
          </a:p>
          <a:p>
            <a:pPr marL="0" indent="279400"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діамонологічної</a:t>
            </a:r>
            <a:r>
              <a:rPr lang="uk-UA" sz="1100" b="1" dirty="0" smtClean="0">
                <a:latin typeface="Times New Roman" pitchFamily="18" charset="0"/>
                <a:cs typeface="Times New Roman" pitchFamily="18" charset="0"/>
              </a:rPr>
              <a:t> компетентності:</a:t>
            </a:r>
            <a:endParaRPr lang="uk-UA" sz="1100" dirty="0" smtClean="0">
              <a:latin typeface="Times New Roman" pitchFamily="18" charset="0"/>
              <a:cs typeface="Times New Roman" pitchFamily="18" charset="0"/>
            </a:endParaRPr>
          </a:p>
          <a:p>
            <a:pPr marL="0" indent="279400" eaLnBrk="1" hangingPunct="1">
              <a:lnSpc>
                <a:spcPct val="80000"/>
              </a:lnSpc>
              <a:buFontTx/>
              <a:buNone/>
            </a:pPr>
            <a:r>
              <a:rPr lang="uk-UA" sz="1100" dirty="0" smtClean="0">
                <a:latin typeface="Times New Roman" pitchFamily="18" charset="0"/>
                <a:cs typeface="Times New Roman" pitchFamily="18" charset="0"/>
              </a:rPr>
              <a:t>Формувати вміння складати описові загадки про овочі та фрукти, називаючи їх характерні ознаки.</a:t>
            </a:r>
          </a:p>
          <a:p>
            <a:pPr marL="0" indent="279400" eaLnBrk="1" hangingPunct="1">
              <a:lnSpc>
                <a:spcPct val="80000"/>
              </a:lnSpc>
              <a:buFontTx/>
              <a:buNone/>
            </a:pPr>
            <a:r>
              <a:rPr lang="uk-UA" sz="1100" dirty="0" smtClean="0">
                <a:latin typeface="Times New Roman" pitchFamily="18" charset="0"/>
                <a:cs typeface="Times New Roman" pitchFamily="18" charset="0"/>
              </a:rPr>
              <a:t>Вчити складати розповіді </a:t>
            </a:r>
            <a:r>
              <a:rPr lang="uk-UA" sz="1100" b="1" dirty="0" smtClean="0">
                <a:latin typeface="Times New Roman" pitchFamily="18" charset="0"/>
                <a:cs typeface="Times New Roman" pitchFamily="18" charset="0"/>
              </a:rPr>
              <a:t>з </a:t>
            </a:r>
            <a:r>
              <a:rPr lang="uk-UA" sz="1100" dirty="0" smtClean="0">
                <a:latin typeface="Times New Roman" pitchFamily="18" charset="0"/>
                <a:cs typeface="Times New Roman" pitchFamily="18" charset="0"/>
              </a:rPr>
              <a:t>3-4 речень, спираючись на життєві враження (за зразком і з допомогою вихователя); </a:t>
            </a:r>
          </a:p>
          <a:p>
            <a:pPr marL="0" indent="279400" eaLnBrk="1" hangingPunct="1">
              <a:lnSpc>
                <a:spcPct val="80000"/>
              </a:lnSpc>
              <a:buFontTx/>
              <a:buNone/>
            </a:pPr>
            <a:r>
              <a:rPr lang="uk-UA" sz="1100" dirty="0" smtClean="0">
                <a:latin typeface="Times New Roman" pitchFamily="18" charset="0"/>
                <a:cs typeface="Times New Roman" pitchFamily="18" charset="0"/>
              </a:rPr>
              <a:t>Вчити помічати у розповідях інших дітей різні неточності. </a:t>
            </a:r>
            <a:endParaRPr lang="ru-RU" sz="1100" dirty="0" smtClean="0">
              <a:latin typeface="Times New Roman" pitchFamily="18" charset="0"/>
              <a:cs typeface="Times New Roman" pitchFamily="18" charset="0"/>
            </a:endParaRPr>
          </a:p>
        </p:txBody>
      </p:sp>
      <p:pic>
        <p:nvPicPr>
          <p:cNvPr id="9227"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8610600" y="3048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1828800" y="6096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92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22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Rectangle 2"/>
          <p:cNvSpPr>
            <a:spLocks noGrp="1" noChangeArrowheads="1"/>
          </p:cNvSpPr>
          <p:nvPr>
            <p:ph type="title"/>
          </p:nvPr>
        </p:nvSpPr>
        <p:spPr>
          <a:xfrm>
            <a:off x="457200" y="274638"/>
            <a:ext cx="8229600" cy="411162"/>
          </a:xfrm>
        </p:spPr>
        <p:txBody>
          <a:bodyPr/>
          <a:lstStyle/>
          <a:p>
            <a:pPr eaLnBrk="1" hangingPunct="1"/>
            <a:r>
              <a:rPr lang="uk-UA" sz="2000" b="1" dirty="0" smtClean="0">
                <a:solidFill>
                  <a:srgbClr val="000099"/>
                </a:solidFill>
              </a:rPr>
              <a:t>Тематичний цикл: «Я і моя сім’я»</a:t>
            </a:r>
            <a:endParaRPr lang="ru-RU" sz="2000" b="1" dirty="0" smtClean="0">
              <a:solidFill>
                <a:srgbClr val="000099"/>
              </a:solidFill>
            </a:endParaRPr>
          </a:p>
        </p:txBody>
      </p:sp>
      <p:sp>
        <p:nvSpPr>
          <p:cNvPr id="6150" name="Rectangle 3"/>
          <p:cNvSpPr>
            <a:spLocks noGrp="1" noChangeArrowheads="1"/>
          </p:cNvSpPr>
          <p:nvPr>
            <p:ph type="body" sz="half" idx="1"/>
          </p:nvPr>
        </p:nvSpPr>
        <p:spPr>
          <a:xfrm>
            <a:off x="457200" y="609600"/>
            <a:ext cx="8153400" cy="5943600"/>
          </a:xfrm>
        </p:spPr>
        <p:txBody>
          <a:bodyPr/>
          <a:lstStyle/>
          <a:p>
            <a:pPr marL="0" indent="3556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Аплікація предметна «Кольоровий будиночок» (додаток 5)</a:t>
            </a:r>
          </a:p>
          <a:p>
            <a:pPr marL="0" indent="3556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вчити  користуватися ножицями, розрізати широкі смужки на кубики (квадрати) або цеглинки (прямокутники). Познайомити дітей з прийомом ділення квадрата по діагоналі на два трикутника для отримання даху будиночка. Викликати цікавість до складання композиції із самостійно вирізаних елементів. Розвивати окомір, відчуття форми і композиції. Виховувати самостійність, впевненість у свої вміннях, охайність</a:t>
            </a:r>
            <a:endParaRPr lang="ru-RU" sz="1100" dirty="0" smtClean="0">
              <a:latin typeface="Times New Roman" pitchFamily="18" charset="0"/>
              <a:cs typeface="Times New Roman" pitchFamily="18" charset="0"/>
            </a:endParaRPr>
          </a:p>
          <a:p>
            <a:pPr marL="0" indent="3556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сюжетне «Казковий будиночок» (додаток 6)</a:t>
            </a:r>
          </a:p>
          <a:p>
            <a:pPr marL="0" indent="3556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вчити малювати казковий будинок з одним віконцем, використовуючи різні лінії (вертикальні, горизонтальні, похилі), поєднувати в малюнку чотирикутну і трикутну форму. Прикрашати будиночок декоративними елементами (кружечками, крапками, смужками, крапками), додержуючись пропорційних співвідношень. Розвивати здатність фантазувати, пізнавальну активність. Виховувати інтерес до казок, самостійність, навички зображення та прикрашання казкового будиночка.</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Мовленнєвий розвиток:</a:t>
            </a: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 Знайомити малят з образними висловами: «Уперся, як кілок в тин», «Соромно, аж вуха в'януть!», «Чистий, як сльоза».</a:t>
            </a:r>
          </a:p>
          <a:p>
            <a:pPr marL="0" indent="355600" eaLnBrk="1" hangingPunct="1">
              <a:lnSpc>
                <a:spcPct val="80000"/>
              </a:lnSpc>
              <a:buFontTx/>
              <a:buNone/>
            </a:pPr>
            <a:r>
              <a:rPr lang="uk-UA" sz="1100" dirty="0" smtClean="0">
                <a:latin typeface="Times New Roman" pitchFamily="18" charset="0"/>
                <a:cs typeface="Times New Roman" pitchFamily="18" charset="0"/>
              </a:rPr>
              <a:t>Збагачувати мовлення  фразеологізмами, пояснювати їх зміст: «друге дихання» - новий приплив сил, «хата скраю» - кого-небудь щось не стосується, не його це справа, «майстер на всі руки» - це людина, яка багато вміє, вправна, тямуща в усякому ділі. </a:t>
            </a:r>
          </a:p>
          <a:p>
            <a:pPr marL="0" indent="355600" eaLnBrk="1" hangingPunct="1">
              <a:lnSpc>
                <a:spcPct val="80000"/>
              </a:lnSpc>
              <a:buFontTx/>
              <a:buNone/>
            </a:pPr>
            <a:r>
              <a:rPr lang="uk-UA" sz="1100" dirty="0" smtClean="0">
                <a:latin typeface="Times New Roman" pitchFamily="18" charset="0"/>
                <a:cs typeface="Times New Roman" pitchFamily="18" charset="0"/>
              </a:rPr>
              <a:t>Вправляти у вживанні антонімів, які виражені такими частинами мови, як іменник (добро - зло), прикметник (швидкий - повільний), займенник (всі - ніхто), дієслово (іти - стояти), прислівник (високо - низько), прийменник (під - над, від - до).</a:t>
            </a:r>
          </a:p>
          <a:p>
            <a:pPr marL="0" indent="355600" eaLnBrk="1" hangingPunct="1">
              <a:lnSpc>
                <a:spcPct val="80000"/>
              </a:lnSpc>
              <a:buFontTx/>
              <a:buNone/>
            </a:pPr>
            <a:r>
              <a:rPr lang="uk-UA" sz="1100" dirty="0" smtClean="0">
                <a:latin typeface="Times New Roman" pitchFamily="18" charset="0"/>
                <a:cs typeface="Times New Roman" pitchFamily="18" charset="0"/>
              </a:rPr>
              <a:t>Продовжувати знайомити дітей з народною творчістю: «Мій будинок — моя фортеця», «Не купуй собі дім, а купи сусіда», «Дім без жінки — сирота».</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Вправляти в добиранні слів близького звучання: стеля-скеля, дах-птах, дім-дим.</a:t>
            </a:r>
          </a:p>
          <a:p>
            <a:pPr marL="0" indent="355600" eaLnBrk="1" hangingPunct="1">
              <a:lnSpc>
                <a:spcPct val="80000"/>
              </a:lnSpc>
              <a:buFontTx/>
              <a:buNone/>
            </a:pPr>
            <a:r>
              <a:rPr lang="uk-UA" sz="1100" dirty="0" smtClean="0">
                <a:latin typeface="Times New Roman" pitchFamily="18" charset="0"/>
                <a:cs typeface="Times New Roman" pitchFamily="18" charset="0"/>
              </a:rPr>
              <a:t>Вдосконалювати вміння чітко промовляти скоромовку: «Ніс Пилип плуг через поріг».</a:t>
            </a:r>
          </a:p>
          <a:p>
            <a:pPr marL="0" indent="355600" eaLnBrk="1" hangingPunct="1">
              <a:lnSpc>
                <a:spcPct val="80000"/>
              </a:lnSpc>
              <a:buFontTx/>
              <a:buNone/>
            </a:pPr>
            <a:r>
              <a:rPr lang="uk-UA" sz="1100" dirty="0" smtClean="0">
                <a:latin typeface="Times New Roman" pitchFamily="18" charset="0"/>
                <a:cs typeface="Times New Roman" pitchFamily="18" charset="0"/>
              </a:rPr>
              <a:t>Закріплювати вміння володіти силою голосу, темпом мовлення (говорити голосно — нормально — пошепки, помірно — швидко — поволі).</a:t>
            </a:r>
          </a:p>
          <a:p>
            <a:pPr marL="0" indent="355600" eaLnBrk="1" hangingPunct="1">
              <a:lnSpc>
                <a:spcPct val="80000"/>
              </a:lnSpc>
              <a:buFontTx/>
              <a:buNone/>
            </a:pPr>
            <a:r>
              <a:rPr lang="uk-UA" sz="1100" dirty="0" smtClean="0">
                <a:latin typeface="Times New Roman" pitchFamily="18" charset="0"/>
                <a:cs typeface="Times New Roman" pitchFamily="18" charset="0"/>
              </a:rPr>
              <a:t>Добиватися роздільної вимови йотованих голосних з</a:t>
            </a:r>
            <a:r>
              <a:rPr lang="uk-UA" sz="1100" i="1" dirty="0" smtClean="0">
                <a:latin typeface="Times New Roman" pitchFamily="18" charset="0"/>
                <a:cs typeface="Times New Roman" pitchFamily="18" charset="0"/>
              </a:rPr>
              <a:t> </a:t>
            </a:r>
            <a:r>
              <a:rPr lang="uk-UA" sz="1100" dirty="0" smtClean="0">
                <a:latin typeface="Times New Roman" pitchFamily="18" charset="0"/>
                <a:cs typeface="Times New Roman" pitchFamily="18" charset="0"/>
              </a:rPr>
              <a:t>попередніми приголосними: дерев’яний,</a:t>
            </a:r>
            <a:r>
              <a:rPr lang="uk-UA" sz="1100" i="1" dirty="0" smtClean="0">
                <a:latin typeface="Times New Roman" pitchFamily="18" charset="0"/>
                <a:cs typeface="Times New Roman" pitchFamily="18" charset="0"/>
              </a:rPr>
              <a:t> сім'я, об'їхати.</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Вчити виділяти голосом приголосні звуки в слові відповідно до завдання вихователя </a:t>
            </a:r>
            <a:r>
              <a:rPr lang="uk-UA" sz="1100" i="1" dirty="0" smtClean="0">
                <a:latin typeface="Times New Roman" pitchFamily="18" charset="0"/>
                <a:cs typeface="Times New Roman" pitchFamily="18" charset="0"/>
              </a:rPr>
              <a:t>(</a:t>
            </a:r>
            <a:r>
              <a:rPr lang="uk-UA" sz="1100" i="1" dirty="0" err="1" smtClean="0">
                <a:latin typeface="Times New Roman" pitchFamily="18" charset="0"/>
                <a:cs typeface="Times New Roman" pitchFamily="18" charset="0"/>
              </a:rPr>
              <a:t>ддддім</a:t>
            </a:r>
            <a:r>
              <a:rPr lang="uk-UA" sz="1100" i="1" dirty="0" smtClean="0">
                <a:latin typeface="Times New Roman" pitchFamily="18" charset="0"/>
                <a:cs typeface="Times New Roman" pitchFamily="18" charset="0"/>
              </a:rPr>
              <a:t>, </a:t>
            </a:r>
            <a:r>
              <a:rPr lang="uk-UA" sz="1100" i="1" dirty="0" err="1" smtClean="0">
                <a:latin typeface="Times New Roman" pitchFamily="18" charset="0"/>
                <a:cs typeface="Times New Roman" pitchFamily="18" charset="0"/>
              </a:rPr>
              <a:t>дахххх</a:t>
            </a:r>
            <a:r>
              <a:rPr lang="uk-UA" sz="1100" i="1" dirty="0" smtClean="0">
                <a:latin typeface="Times New Roman" pitchFamily="18" charset="0"/>
                <a:cs typeface="Times New Roman" pitchFamily="18" charset="0"/>
              </a:rPr>
              <a:t>, </a:t>
            </a:r>
            <a:r>
              <a:rPr lang="uk-UA" sz="1100" i="1" dirty="0" err="1" smtClean="0">
                <a:latin typeface="Times New Roman" pitchFamily="18" charset="0"/>
                <a:cs typeface="Times New Roman" pitchFamily="18" charset="0"/>
              </a:rPr>
              <a:t>віккккно</a:t>
            </a:r>
            <a:r>
              <a:rPr lang="uk-UA" sz="1100" i="1" dirty="0" smtClean="0">
                <a:latin typeface="Times New Roman" pitchFamily="18" charset="0"/>
                <a:cs typeface="Times New Roman" pitchFamily="18" charset="0"/>
              </a:rPr>
              <a:t>).</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вчити вживати іменники з прийменниками: біля віконечка, над віконечком, поруч з віконечком, на даху….</a:t>
            </a:r>
          </a:p>
          <a:p>
            <a:pPr marL="0" indent="355600" eaLnBrk="1" hangingPunct="1">
              <a:lnSpc>
                <a:spcPct val="80000"/>
              </a:lnSpc>
              <a:buFontTx/>
              <a:buNone/>
            </a:pPr>
            <a:r>
              <a:rPr lang="uk-UA" sz="1100" dirty="0" smtClean="0">
                <a:latin typeface="Times New Roman" pitchFamily="18" charset="0"/>
                <a:cs typeface="Times New Roman" pitchFamily="18" charset="0"/>
              </a:rPr>
              <a:t>Вчити розрізняти та вживати у своєму мовленні займенники </a:t>
            </a:r>
            <a:r>
              <a:rPr lang="uk-UA" sz="1100" i="1" dirty="0" smtClean="0">
                <a:latin typeface="Times New Roman" pitchFamily="18" charset="0"/>
                <a:cs typeface="Times New Roman" pitchFamily="18" charset="0"/>
              </a:rPr>
              <a:t>мій, твій  </a:t>
            </a:r>
            <a:r>
              <a:rPr lang="uk-UA" sz="1100" dirty="0" smtClean="0">
                <a:latin typeface="Times New Roman" pitchFamily="18" charset="0"/>
                <a:cs typeface="Times New Roman" pitchFamily="18" charset="0"/>
              </a:rPr>
              <a:t>і </a:t>
            </a:r>
            <a:r>
              <a:rPr lang="uk-UA" sz="1100" i="1" dirty="0" smtClean="0">
                <a:latin typeface="Times New Roman" pitchFamily="18" charset="0"/>
                <a:cs typeface="Times New Roman" pitchFamily="18" charset="0"/>
              </a:rPr>
              <a:t>свій: мій будиночок, твій будинок…</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Вчити вживати іменники з числівниками один, багато, декілька.</a:t>
            </a:r>
          </a:p>
          <a:p>
            <a:pPr marL="0" indent="355600" eaLnBrk="1" hangingPunct="1">
              <a:lnSpc>
                <a:spcPct val="80000"/>
              </a:lnSpc>
              <a:buFontTx/>
              <a:buNone/>
            </a:pPr>
            <a:r>
              <a:rPr lang="uk-UA" sz="1100" dirty="0" smtClean="0">
                <a:latin typeface="Times New Roman" pitchFamily="18" charset="0"/>
                <a:cs typeface="Times New Roman" pitchFamily="18" charset="0"/>
              </a:rPr>
              <a:t>Стежити за правильним порядком слів у реченні, за правильним їх узгодженням.</a:t>
            </a:r>
          </a:p>
          <a:p>
            <a:pPr marL="0" indent="355600" eaLnBrk="1" hangingPunct="1">
              <a:lnSpc>
                <a:spcPct val="80000"/>
              </a:lnSpc>
              <a:buFontTx/>
              <a:buNone/>
            </a:pPr>
            <a:r>
              <a:rPr lang="uk-UA" sz="1100" dirty="0" smtClean="0">
                <a:latin typeface="Times New Roman" pitchFamily="18" charset="0"/>
                <a:cs typeface="Times New Roman" pitchFamily="18" charset="0"/>
              </a:rPr>
              <a:t>Стимулювати вживання речень із сполучниками та, і, а, але, щоб, бо, коли, словами </a:t>
            </a:r>
            <a:r>
              <a:rPr lang="uk-UA" sz="1100" i="1" dirty="0" smtClean="0">
                <a:latin typeface="Times New Roman" pitchFamily="18" charset="0"/>
                <a:cs typeface="Times New Roman" pitchFamily="18" charset="0"/>
              </a:rPr>
              <a:t>який, чий, куди, де, як.</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Вчити співвідносити прикметники з іменниками, від яких вони утворені: дерево – дерев’яний, цегла – цегляний, бетон – бетонний.</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діамонологічної</a:t>
            </a:r>
            <a:r>
              <a:rPr lang="uk-UA" sz="1100" b="1" dirty="0" smtClean="0">
                <a:latin typeface="Times New Roman" pitchFamily="18" charset="0"/>
                <a:cs typeface="Times New Roman" pitchFamily="18" charset="0"/>
              </a:rPr>
              <a:t>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Вчити складати невеличку творчу розповідь за намальованим малюнком «Мій чарівний будинок».</a:t>
            </a:r>
          </a:p>
          <a:p>
            <a:pPr marL="0" indent="355600" eaLnBrk="1" hangingPunct="1">
              <a:lnSpc>
                <a:spcPct val="80000"/>
              </a:lnSpc>
              <a:buFontTx/>
              <a:buNone/>
            </a:pPr>
            <a:r>
              <a:rPr lang="uk-UA" sz="1100" dirty="0" smtClean="0">
                <a:latin typeface="Times New Roman" pitchFamily="18" charset="0"/>
                <a:cs typeface="Times New Roman" pitchFamily="18" charset="0"/>
              </a:rPr>
              <a:t>Закріплювати вміння дітей будувати розповідь за опорними словами (дім, сім'я, казковий, радість).</a:t>
            </a:r>
            <a:endParaRPr lang="ru-RU" sz="1100" dirty="0" smtClean="0">
              <a:latin typeface="Times New Roman" pitchFamily="18" charset="0"/>
              <a:cs typeface="Times New Roman" pitchFamily="18" charset="0"/>
            </a:endParaRPr>
          </a:p>
        </p:txBody>
      </p:sp>
      <p:pic>
        <p:nvPicPr>
          <p:cNvPr id="10247"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8534400" y="5334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1828800" y="6477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102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24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2"/>
          <p:cNvSpPr>
            <a:spLocks noGrp="1" noChangeArrowheads="1"/>
          </p:cNvSpPr>
          <p:nvPr>
            <p:ph type="title"/>
          </p:nvPr>
        </p:nvSpPr>
        <p:spPr>
          <a:xfrm>
            <a:off x="457200" y="274638"/>
            <a:ext cx="8229600" cy="639762"/>
          </a:xfrm>
        </p:spPr>
        <p:txBody>
          <a:bodyPr/>
          <a:lstStyle/>
          <a:p>
            <a:pPr eaLnBrk="1" hangingPunct="1"/>
            <a:r>
              <a:rPr lang="uk-UA" sz="2000" b="1" dirty="0" smtClean="0">
                <a:solidFill>
                  <a:srgbClr val="000099"/>
                </a:solidFill>
              </a:rPr>
              <a:t>Тематичний цикл: «У гостях у світлофора»</a:t>
            </a:r>
            <a:endParaRPr lang="ru-RU" sz="2000" b="1" dirty="0" smtClean="0">
              <a:solidFill>
                <a:srgbClr val="000099"/>
              </a:solidFill>
            </a:endParaRPr>
          </a:p>
        </p:txBody>
      </p:sp>
      <p:sp>
        <p:nvSpPr>
          <p:cNvPr id="7174" name="Rectangle 3"/>
          <p:cNvSpPr>
            <a:spLocks noGrp="1" noChangeArrowheads="1"/>
          </p:cNvSpPr>
          <p:nvPr>
            <p:ph type="body" sz="half" idx="1"/>
          </p:nvPr>
        </p:nvSpPr>
        <p:spPr>
          <a:xfrm>
            <a:off x="457200" y="914400"/>
            <a:ext cx="8077200" cy="5211763"/>
          </a:xfrm>
        </p:spPr>
        <p:txBody>
          <a:bodyPr/>
          <a:lstStyle/>
          <a:p>
            <a:pPr marL="0" indent="2667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Аплікація сюжетна «Подорож потягом» (додаток 7)</a:t>
            </a:r>
          </a:p>
          <a:p>
            <a:pPr marL="0" indent="2667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вчити  з готових аплікативних форм викладати зображення потяга, перерізати смужки паперу навпіл, утворюючи віконечка та доповнювати композицію за власним задумом (ялинками, деревами, сонечком, будиночком), закріплювати назви геометричних фігур (коло, трикутник, прямокутник, квадрат). Викликати цікавість до складання композиції, розвивати окомір, відчуття форми. Виховувати самостійність.</a:t>
            </a:r>
            <a:endParaRPr lang="ru-RU" sz="1100" dirty="0" smtClean="0">
              <a:latin typeface="Times New Roman" pitchFamily="18" charset="0"/>
              <a:cs typeface="Times New Roman" pitchFamily="18" charset="0"/>
            </a:endParaRPr>
          </a:p>
          <a:p>
            <a:pPr marL="0" indent="2667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предметне «Автобус» (додаток 8)</a:t>
            </a:r>
          </a:p>
          <a:p>
            <a:pPr marL="0" indent="2667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вчити передавати в малюнку прямокутну форму автобуса, заокруглюючи верхні кути корпуса; розміщувати зображувальний предмет відповідно до розміру аркуша паперу; дотримуватись правил малювання фарбами; заохочувати дітей до збагачення змісту зображення, додаванням додаткової деталі. Розвивати уяву. Виховувати самостійність, прагнення доводити заплановану роботу до кінця, спостережливість.</a:t>
            </a:r>
            <a:endParaRPr lang="uk-UA" sz="1100" b="1"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Мовленнєвий розвиток:</a:t>
            </a: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Активізувати словник дітей іменниками (потяг, шофер, вокзал, кондуктор, квиток, рейки, шпали), дієсловами (їхати, сигналити, зупинятися, лагодити, ламатися, гальмувати, вирулювати, ремонтувати, стояти), прислівниками  (швидко, зручно).</a:t>
            </a:r>
          </a:p>
          <a:p>
            <a:pPr marL="0" indent="266700" eaLnBrk="1" hangingPunct="1">
              <a:lnSpc>
                <a:spcPct val="80000"/>
              </a:lnSpc>
              <a:buFontTx/>
              <a:buNone/>
            </a:pPr>
            <a:r>
              <a:rPr lang="uk-UA" sz="1100" dirty="0" smtClean="0">
                <a:latin typeface="Times New Roman" pitchFamily="18" charset="0"/>
                <a:cs typeface="Times New Roman" pitchFamily="18" charset="0"/>
              </a:rPr>
              <a:t>Збагачувати мову дітей синонімами: </a:t>
            </a:r>
            <a:r>
              <a:rPr lang="uk-UA" sz="1100" i="1" dirty="0" smtClean="0">
                <a:latin typeface="Times New Roman" pitchFamily="18" charset="0"/>
                <a:cs typeface="Times New Roman" pitchFamily="18" charset="0"/>
              </a:rPr>
              <a:t>шофер — водій, дорога — шлях – путь.</a:t>
            </a:r>
            <a:endParaRPr lang="uk-UA" sz="1100" b="1"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Чітко вимовляти слова з йотованими звуками (під’їхати, поїхати, заїхати).</a:t>
            </a:r>
          </a:p>
          <a:p>
            <a:pPr marL="0" indent="266700" eaLnBrk="1" hangingPunct="1">
              <a:lnSpc>
                <a:spcPct val="80000"/>
              </a:lnSpc>
              <a:buFontTx/>
              <a:buNone/>
            </a:pPr>
            <a:r>
              <a:rPr lang="uk-UA" sz="1100" dirty="0" smtClean="0">
                <a:latin typeface="Times New Roman" pitchFamily="18" charset="0"/>
                <a:cs typeface="Times New Roman" pitchFamily="18" charset="0"/>
              </a:rPr>
              <a:t>Привчати говорити чітко, виразно, передавати інтонацією різні психічні стани (радість, сум, подив).</a:t>
            </a:r>
          </a:p>
          <a:p>
            <a:pPr marL="0" indent="266700" eaLnBrk="1" hangingPunct="1">
              <a:lnSpc>
                <a:spcPct val="80000"/>
              </a:lnSpc>
              <a:buFontTx/>
              <a:buNone/>
            </a:pPr>
            <a:r>
              <a:rPr lang="uk-UA" sz="1100" dirty="0" smtClean="0">
                <a:latin typeface="Times New Roman" pitchFamily="18" charset="0"/>
                <a:cs typeface="Times New Roman" pitchFamily="18" charset="0"/>
              </a:rPr>
              <a:t>Вчити виділяти голосом приголосні звуки в слові перший і останній звук ( </a:t>
            </a:r>
            <a:r>
              <a:rPr lang="uk-UA" sz="1100" dirty="0" err="1" smtClean="0">
                <a:latin typeface="Times New Roman" pitchFamily="18" charset="0"/>
                <a:cs typeface="Times New Roman" pitchFamily="18" charset="0"/>
              </a:rPr>
              <a:t>пппотяг</a:t>
            </a:r>
            <a:r>
              <a:rPr lang="uk-UA" sz="1100" dirty="0" smtClean="0">
                <a:latin typeface="Times New Roman" pitchFamily="18" charset="0"/>
                <a:cs typeface="Times New Roman" pitchFamily="18" charset="0"/>
              </a:rPr>
              <a:t>, </a:t>
            </a:r>
            <a:r>
              <a:rPr lang="uk-UA" sz="1100" dirty="0" err="1" smtClean="0">
                <a:latin typeface="Times New Roman" pitchFamily="18" charset="0"/>
                <a:cs typeface="Times New Roman" pitchFamily="18" charset="0"/>
              </a:rPr>
              <a:t>квитоккккк</a:t>
            </a:r>
            <a:r>
              <a:rPr lang="uk-UA" sz="1100" dirty="0" smtClean="0">
                <a:latin typeface="Times New Roman" pitchFamily="18" charset="0"/>
                <a:cs typeface="Times New Roman" pitchFamily="18" charset="0"/>
              </a:rPr>
              <a:t>,  </a:t>
            </a:r>
            <a:r>
              <a:rPr lang="uk-UA" sz="1100" dirty="0" err="1" smtClean="0">
                <a:latin typeface="Times New Roman" pitchFamily="18" charset="0"/>
                <a:cs typeface="Times New Roman" pitchFamily="18" charset="0"/>
              </a:rPr>
              <a:t>ддддддорога</a:t>
            </a:r>
            <a:r>
              <a:rPr lang="uk-UA" sz="1100" dirty="0" smtClean="0">
                <a:latin typeface="Times New Roman" pitchFamily="18" charset="0"/>
                <a:cs typeface="Times New Roman" pitchFamily="18" charset="0"/>
              </a:rPr>
              <a:t>, </a:t>
            </a:r>
            <a:r>
              <a:rPr lang="uk-UA" sz="1100" dirty="0" err="1" smtClean="0">
                <a:latin typeface="Times New Roman" pitchFamily="18" charset="0"/>
                <a:cs typeface="Times New Roman" pitchFamily="18" charset="0"/>
              </a:rPr>
              <a:t>шоферрррррр</a:t>
            </a:r>
            <a:r>
              <a:rPr lang="uk-UA" sz="1100" i="1" dirty="0" smtClean="0">
                <a:latin typeface="Times New Roman" pitchFamily="18" charset="0"/>
                <a:cs typeface="Times New Roman" pitchFamily="18" charset="0"/>
              </a:rPr>
              <a:t>).</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Вправляти в умінні  вживати фразеологізми про транспорт (входити в колію, давати зелену вулицю, натискати на всі педалі, давати задній хід, ).</a:t>
            </a:r>
            <a:endParaRPr lang="uk-UA" sz="1100" b="1"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 Утворювати дієслова за допомогою префіксів: їхати – виїхати – приїхали – заїхали.</a:t>
            </a:r>
          </a:p>
          <a:p>
            <a:pPr marL="0" indent="266700" eaLnBrk="1" hangingPunct="1">
              <a:lnSpc>
                <a:spcPct val="80000"/>
              </a:lnSpc>
              <a:buFontTx/>
              <a:buNone/>
            </a:pPr>
            <a:r>
              <a:rPr lang="uk-UA" sz="1100" dirty="0" smtClean="0">
                <a:latin typeface="Times New Roman" pitchFamily="18" charset="0"/>
                <a:cs typeface="Times New Roman" pitchFamily="18" charset="0"/>
              </a:rPr>
              <a:t>Правильно вживати закінчення іменників в О. в. однини (їхати потягом) та М. в. з прийменниками на, в ( </a:t>
            </a:r>
            <a:r>
              <a:rPr lang="uk-UA" sz="1100" dirty="0" err="1" smtClean="0">
                <a:latin typeface="Times New Roman" pitchFamily="18" charset="0"/>
                <a:cs typeface="Times New Roman" pitchFamily="18" charset="0"/>
              </a:rPr>
              <a:t>в</a:t>
            </a:r>
            <a:r>
              <a:rPr lang="uk-UA" sz="1100" dirty="0" smtClean="0">
                <a:latin typeface="Times New Roman" pitchFamily="18" charset="0"/>
                <a:cs typeface="Times New Roman" pitchFamily="18" charset="0"/>
              </a:rPr>
              <a:t> поїзді).</a:t>
            </a:r>
          </a:p>
          <a:p>
            <a:pPr marL="0" indent="266700" eaLnBrk="1" hangingPunct="1">
              <a:lnSpc>
                <a:spcPct val="80000"/>
              </a:lnSpc>
              <a:buFontTx/>
              <a:buNone/>
            </a:pPr>
            <a:r>
              <a:rPr lang="uk-UA" sz="1100" dirty="0" smtClean="0">
                <a:latin typeface="Times New Roman" pitchFamily="18" charset="0"/>
                <a:cs typeface="Times New Roman" pitchFamily="18" charset="0"/>
              </a:rPr>
              <a:t>Вчити утворювати форми дієслів, що зазнають морфологічних змін у корені: їду, їдемо, їдеш.</a:t>
            </a:r>
          </a:p>
          <a:p>
            <a:pPr marL="0" indent="266700" eaLnBrk="1" hangingPunct="1">
              <a:lnSpc>
                <a:spcPct val="80000"/>
              </a:lnSpc>
              <a:buFontTx/>
              <a:buNone/>
            </a:pPr>
            <a:r>
              <a:rPr lang="uk-UA" sz="1100" dirty="0" smtClean="0">
                <a:latin typeface="Times New Roman" pitchFamily="18" charset="0"/>
                <a:cs typeface="Times New Roman" pitchFamily="18" charset="0"/>
              </a:rPr>
              <a:t>Вправляти у вживанні однини іменників, які часто вживаються у множині: </a:t>
            </a:r>
            <a:r>
              <a:rPr lang="uk-UA" sz="1100" i="1" dirty="0" smtClean="0">
                <a:latin typeface="Times New Roman" pitchFamily="18" charset="0"/>
                <a:cs typeface="Times New Roman" pitchFamily="18" charset="0"/>
              </a:rPr>
              <a:t>педалі — пе­даль </a:t>
            </a:r>
            <a:r>
              <a:rPr lang="uk-UA" sz="1100" dirty="0" smtClean="0">
                <a:latin typeface="Times New Roman" pitchFamily="18" charset="0"/>
                <a:cs typeface="Times New Roman" pitchFamily="18" charset="0"/>
              </a:rPr>
              <a:t>(жін. р.), </a:t>
            </a:r>
            <a:r>
              <a:rPr lang="uk-UA" sz="1100" i="1" dirty="0" smtClean="0">
                <a:latin typeface="Times New Roman" pitchFamily="18" charset="0"/>
                <a:cs typeface="Times New Roman" pitchFamily="18" charset="0"/>
              </a:rPr>
              <a:t> гальма — гальмо.</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Вчити вживати прислівники в різних ступенях порівняння: швидко – швидше – найшвидше</a:t>
            </a:r>
            <a:r>
              <a:rPr lang="uk-UA" sz="1100" i="1" dirty="0" smtClean="0">
                <a:latin typeface="Times New Roman" pitchFamily="18" charset="0"/>
                <a:cs typeface="Times New Roman" pitchFamily="18" charset="0"/>
              </a:rPr>
              <a:t>.</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Стежити за правильним порядком слів у реченні, за правильним узгодженням їх.</a:t>
            </a:r>
            <a:endParaRPr lang="uk-UA" sz="1100" b="1" dirty="0" smtClean="0">
              <a:latin typeface="Times New Roman" pitchFamily="18" charset="0"/>
              <a:cs typeface="Times New Roman" pitchFamily="18" charset="0"/>
            </a:endParaRPr>
          </a:p>
          <a:p>
            <a:pPr marL="0" indent="266700"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діамонологічної</a:t>
            </a:r>
            <a:r>
              <a:rPr lang="uk-UA" sz="1100" b="1" dirty="0" smtClean="0">
                <a:latin typeface="Times New Roman" pitchFamily="18" charset="0"/>
                <a:cs typeface="Times New Roman" pitchFamily="18" charset="0"/>
              </a:rPr>
              <a:t> компетентності:</a:t>
            </a:r>
            <a:endParaRPr lang="uk-UA" sz="1100" dirty="0" smtClean="0">
              <a:latin typeface="Times New Roman" pitchFamily="18" charset="0"/>
              <a:cs typeface="Times New Roman" pitchFamily="18" charset="0"/>
            </a:endParaRPr>
          </a:p>
          <a:p>
            <a:pPr marL="0" indent="266700" eaLnBrk="1" hangingPunct="1">
              <a:lnSpc>
                <a:spcPct val="80000"/>
              </a:lnSpc>
              <a:buFontTx/>
              <a:buNone/>
            </a:pPr>
            <a:r>
              <a:rPr lang="uk-UA" sz="1100" dirty="0" smtClean="0">
                <a:latin typeface="Times New Roman" pitchFamily="18" charset="0"/>
                <a:cs typeface="Times New Roman" pitchFamily="18" charset="0"/>
              </a:rPr>
              <a:t>Формувати вміння будувати розповідь-роздум (3-4 речення) «Подорож до осіннього лісу».</a:t>
            </a:r>
            <a:endParaRPr lang="ru-RU" sz="1100" dirty="0" smtClean="0">
              <a:latin typeface="Times New Roman" pitchFamily="18" charset="0"/>
              <a:cs typeface="Times New Roman" pitchFamily="18" charset="0"/>
            </a:endParaRPr>
          </a:p>
        </p:txBody>
      </p:sp>
      <p:pic>
        <p:nvPicPr>
          <p:cNvPr id="11272"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8534400" y="4572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1828800" y="6096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1127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27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p:nvPr>
        </p:nvSpPr>
        <p:spPr>
          <a:xfrm>
            <a:off x="457200" y="274638"/>
            <a:ext cx="8229600" cy="487362"/>
          </a:xfrm>
        </p:spPr>
        <p:txBody>
          <a:bodyPr/>
          <a:lstStyle/>
          <a:p>
            <a:pPr eaLnBrk="1" hangingPunct="1"/>
            <a:r>
              <a:rPr lang="uk-UA" sz="2000" b="1" dirty="0" smtClean="0">
                <a:solidFill>
                  <a:srgbClr val="000099"/>
                </a:solidFill>
              </a:rPr>
              <a:t>Тематичний цикл: «Барви осені»</a:t>
            </a:r>
            <a:endParaRPr lang="ru-RU" sz="2000" b="1" dirty="0" smtClean="0">
              <a:solidFill>
                <a:srgbClr val="000099"/>
              </a:solidFill>
            </a:endParaRPr>
          </a:p>
        </p:txBody>
      </p:sp>
      <p:sp>
        <p:nvSpPr>
          <p:cNvPr id="8198" name="Rectangle 3"/>
          <p:cNvSpPr>
            <a:spLocks noGrp="1" noChangeArrowheads="1"/>
          </p:cNvSpPr>
          <p:nvPr>
            <p:ph type="body" sz="half" idx="1"/>
          </p:nvPr>
        </p:nvSpPr>
        <p:spPr>
          <a:xfrm>
            <a:off x="457200" y="990600"/>
            <a:ext cx="8305800" cy="5135563"/>
          </a:xfrm>
        </p:spPr>
        <p:txBody>
          <a:bodyPr/>
          <a:lstStyle/>
          <a:p>
            <a:pPr marL="0" indent="3556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Аплікація предметна  «Осінній подарунок» (додаток 9)</a:t>
            </a:r>
          </a:p>
          <a:p>
            <a:pPr marL="0" indent="3556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вчити  користуватися ножицями, розрізати довгі смужки на прямокутники (ніжки грибів); заохочувати малят використовувати  готові аплікативні форми, щоб доповнити композицію, закріплювати назви геометричних фігур (півколо, прямокутник). Розвивати творче мислення, уяву, фантазію. Виховувати охайність, наполегливість.</a:t>
            </a:r>
            <a:endParaRPr lang="ru-RU" sz="1100" dirty="0" smtClean="0">
              <a:latin typeface="Times New Roman" pitchFamily="18" charset="0"/>
              <a:cs typeface="Times New Roman" pitchFamily="18" charset="0"/>
            </a:endParaRPr>
          </a:p>
          <a:p>
            <a:pPr marL="0" indent="3556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сюжетне «У ліс осінній підемо» (штампування листям) (додаток 10)</a:t>
            </a:r>
          </a:p>
          <a:p>
            <a:pPr marL="0" indent="355600" eaLnBrk="1" hangingPunct="1">
              <a:lnSpc>
                <a:spcPct val="80000"/>
              </a:lnSpc>
              <a:buFontTx/>
              <a:buNone/>
            </a:pPr>
            <a:r>
              <a:rPr lang="uk-UA" sz="1100" b="1" dirty="0" smtClean="0">
                <a:latin typeface="Times New Roman" pitchFamily="18" charset="0"/>
                <a:cs typeface="Times New Roman" pitchFamily="18" charset="0"/>
              </a:rPr>
              <a:t>Завдання:</a:t>
            </a:r>
            <a:r>
              <a:rPr lang="uk-UA" sz="1100" dirty="0" smtClean="0">
                <a:latin typeface="Times New Roman" pitchFamily="18" charset="0"/>
                <a:cs typeface="Times New Roman" pitchFamily="18" charset="0"/>
              </a:rPr>
              <a:t> продовжувати знайомити з нетрадиційним способом малювання – штампуванням осіннім листям та домальовуючи стовбур різної товщини враховуючи крону, вдосконалювати вміння охайно користуватися фарб охайно розміщувати деталі по всьому аркушу паперу.  Вчити використовувати відповідні фарби (коричневу, жовту, червону, оранжеву).  Виховувати інтерес до природи і нахил до творчої діяльності. Розвивати уяву, творчі здібності. Формувати естетичний смак.</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Мовленнєвий розвиток:</a:t>
            </a: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Вчити вживати іменники (осінь, гриби, дощ,), прикметники ( мокрий, похмурий, осінній), дієсловами (збирати, їсти, в’янути, рости).</a:t>
            </a:r>
          </a:p>
          <a:p>
            <a:pPr marL="0" indent="355600" eaLnBrk="1" hangingPunct="1">
              <a:lnSpc>
                <a:spcPct val="80000"/>
              </a:lnSpc>
              <a:buFontTx/>
              <a:buNone/>
            </a:pPr>
            <a:r>
              <a:rPr lang="uk-UA" sz="1100" dirty="0" smtClean="0">
                <a:latin typeface="Times New Roman" pitchFamily="18" charset="0"/>
                <a:cs typeface="Times New Roman" pitchFamily="18" charset="0"/>
              </a:rPr>
              <a:t>Вчити пояснювати образне вживання слів: золота осінь, дерева розмовляють.</a:t>
            </a:r>
          </a:p>
          <a:p>
            <a:pPr marL="0" indent="355600" eaLnBrk="1" hangingPunct="1">
              <a:lnSpc>
                <a:spcPct val="80000"/>
              </a:lnSpc>
              <a:buFontTx/>
              <a:buNone/>
            </a:pPr>
            <a:r>
              <a:rPr lang="uk-UA" sz="1100" dirty="0" smtClean="0">
                <a:latin typeface="Times New Roman" pitchFamily="18" charset="0"/>
                <a:cs typeface="Times New Roman" pitchFamily="18" charset="0"/>
              </a:rPr>
              <a:t>Спонукати до порівняння і використання прислівників з протилежним значення (антонімів): мокро – сухо, похмуро – ясно, вище – нижче.</a:t>
            </a:r>
          </a:p>
          <a:p>
            <a:pPr marL="0" indent="355600" eaLnBrk="1" hangingPunct="1">
              <a:lnSpc>
                <a:spcPct val="80000"/>
              </a:lnSpc>
              <a:buFontTx/>
              <a:buNone/>
            </a:pPr>
            <a:r>
              <a:rPr lang="uk-UA" sz="1100" dirty="0" smtClean="0">
                <a:latin typeface="Times New Roman" pitchFamily="18" charset="0"/>
                <a:cs typeface="Times New Roman" pitchFamily="18" charset="0"/>
              </a:rPr>
              <a:t> Вживати у своєму мовленні народну мудрість та пояснювати її зміст: «Як листопад дерев не обтрусить - довга зима бути мусить».</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Вправляти у вмінні чітко та швидко промовляти скоромовки.</a:t>
            </a:r>
          </a:p>
          <a:p>
            <a:pPr marL="0" indent="355600" eaLnBrk="1" hangingPunct="1">
              <a:lnSpc>
                <a:spcPct val="80000"/>
              </a:lnSpc>
              <a:buFontTx/>
              <a:buNone/>
            </a:pPr>
            <a:r>
              <a:rPr lang="uk-UA" sz="1100" dirty="0" smtClean="0">
                <a:latin typeface="Times New Roman" pitchFamily="18" charset="0"/>
                <a:cs typeface="Times New Roman" pitchFamily="18" charset="0"/>
              </a:rPr>
              <a:t>Вчити говорити з різною силою голосу, в різному темпі, додержувати пауз у реченні, робити логічний наголос.</a:t>
            </a:r>
          </a:p>
          <a:p>
            <a:pPr marL="0" indent="355600" eaLnBrk="1" hangingPunct="1">
              <a:lnSpc>
                <a:spcPct val="80000"/>
              </a:lnSpc>
              <a:buFontTx/>
              <a:buNone/>
            </a:pPr>
            <a:r>
              <a:rPr lang="uk-UA" sz="1100" dirty="0" smtClean="0">
                <a:latin typeface="Times New Roman" pitchFamily="18" charset="0"/>
                <a:cs typeface="Times New Roman" pitchFamily="18" charset="0"/>
              </a:rPr>
              <a:t>Привчати говорити чітко, виразно, передавати інтонацією різні психічні стани (радість, сум, подив, тощо).</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Учити добирати дієслова до іменників і навпаки: гриби – збираємо, шукаємо, обираємо.</a:t>
            </a:r>
          </a:p>
          <a:p>
            <a:pPr marL="0" indent="355600" eaLnBrk="1" hangingPunct="1">
              <a:lnSpc>
                <a:spcPct val="80000"/>
              </a:lnSpc>
              <a:buFontTx/>
              <a:buNone/>
            </a:pPr>
            <a:r>
              <a:rPr lang="uk-UA" sz="1100" dirty="0" smtClean="0">
                <a:latin typeface="Times New Roman" pitchFamily="18" charset="0"/>
                <a:cs typeface="Times New Roman" pitchFamily="18" charset="0"/>
              </a:rPr>
              <a:t>Знайомити з багатозначністю слова лист (поштовий, металевий, горобиновий).</a:t>
            </a:r>
          </a:p>
          <a:p>
            <a:pPr marL="0" indent="355600" eaLnBrk="1" hangingPunct="1">
              <a:lnSpc>
                <a:spcPct val="80000"/>
              </a:lnSpc>
              <a:buFontTx/>
              <a:buNone/>
            </a:pPr>
            <a:r>
              <a:rPr lang="uk-UA" sz="1100" dirty="0" smtClean="0">
                <a:latin typeface="Times New Roman" pitchFamily="18" charset="0"/>
                <a:cs typeface="Times New Roman" pitchFamily="18" charset="0"/>
              </a:rPr>
              <a:t>Вчити утворювати спільнокореневі слова: ліс – лісок – лісник – лісова – лісничий – лісовичок.</a:t>
            </a:r>
          </a:p>
          <a:p>
            <a:pPr marL="0" indent="355600" eaLnBrk="1" hangingPunct="1">
              <a:lnSpc>
                <a:spcPct val="80000"/>
              </a:lnSpc>
              <a:buFontTx/>
              <a:buNone/>
            </a:pPr>
            <a:r>
              <a:rPr lang="uk-UA" sz="1100" dirty="0" smtClean="0">
                <a:latin typeface="Times New Roman" pitchFamily="18" charset="0"/>
                <a:cs typeface="Times New Roman" pitchFamily="18" charset="0"/>
              </a:rPr>
              <a:t>Вправляти  вміння утворювати складні слова: падає + листя – листопад, різного + кольору – різнобарвне (листя).</a:t>
            </a:r>
            <a:endParaRPr lang="uk-UA" sz="1100" b="1" dirty="0" smtClean="0">
              <a:latin typeface="Times New Roman" pitchFamily="18" charset="0"/>
              <a:cs typeface="Times New Roman" pitchFamily="18" charset="0"/>
            </a:endParaRPr>
          </a:p>
          <a:p>
            <a:pPr marL="0" indent="355600"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діамонологічної</a:t>
            </a:r>
            <a:r>
              <a:rPr lang="uk-UA" sz="1100" b="1" dirty="0" smtClean="0">
                <a:latin typeface="Times New Roman" pitchFamily="18" charset="0"/>
                <a:cs typeface="Times New Roman" pitchFamily="18" charset="0"/>
              </a:rPr>
              <a:t> компетентності:</a:t>
            </a:r>
            <a:endParaRPr lang="uk-UA" sz="1100" dirty="0" smtClean="0">
              <a:latin typeface="Times New Roman" pitchFamily="18" charset="0"/>
              <a:cs typeface="Times New Roman" pitchFamily="18" charset="0"/>
            </a:endParaRPr>
          </a:p>
          <a:p>
            <a:pPr marL="0" indent="355600" eaLnBrk="1" hangingPunct="1">
              <a:lnSpc>
                <a:spcPct val="80000"/>
              </a:lnSpc>
              <a:buFontTx/>
              <a:buNone/>
            </a:pPr>
            <a:r>
              <a:rPr lang="uk-UA" sz="1100" dirty="0" smtClean="0">
                <a:latin typeface="Times New Roman" pitchFamily="18" charset="0"/>
                <a:cs typeface="Times New Roman" pitchFamily="18" charset="0"/>
              </a:rPr>
              <a:t>Підтримувати бажання дітей продовжувати розповідь вихователя «Сьогодні я гуляв лісом. І зустрів там …».</a:t>
            </a:r>
          </a:p>
          <a:p>
            <a:pPr marL="0" indent="355600" eaLnBrk="1" hangingPunct="1">
              <a:lnSpc>
                <a:spcPct val="80000"/>
              </a:lnSpc>
              <a:buFontTx/>
              <a:buNone/>
            </a:pPr>
            <a:r>
              <a:rPr lang="uk-UA" sz="1100" dirty="0" smtClean="0">
                <a:latin typeface="Times New Roman" pitchFamily="18" charset="0"/>
                <a:cs typeface="Times New Roman" pitchFamily="18" charset="0"/>
              </a:rPr>
              <a:t>Заохочувати малят складати невеличку розповідь про власний малюнок за зразком вихователя «Золота осінь»</a:t>
            </a:r>
            <a:endParaRPr lang="ru-RU" sz="1100" dirty="0" smtClean="0">
              <a:latin typeface="Times New Roman" pitchFamily="18" charset="0"/>
              <a:cs typeface="Times New Roman" pitchFamily="18" charset="0"/>
            </a:endParaRPr>
          </a:p>
        </p:txBody>
      </p:sp>
      <p:pic>
        <p:nvPicPr>
          <p:cNvPr id="12297"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7924800" y="2286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1828800" y="6096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122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29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p:nvPr>
        </p:nvSpPr>
        <p:spPr>
          <a:xfrm>
            <a:off x="304800" y="258762"/>
            <a:ext cx="8229600" cy="579438"/>
          </a:xfrm>
        </p:spPr>
        <p:txBody>
          <a:bodyPr/>
          <a:lstStyle/>
          <a:p>
            <a:pPr eaLnBrk="1" hangingPunct="1"/>
            <a:r>
              <a:rPr lang="uk-UA" sz="2000" b="1" dirty="0" smtClean="0">
                <a:solidFill>
                  <a:srgbClr val="000099"/>
                </a:solidFill>
              </a:rPr>
              <a:t>Тематичний цикл: «Ігри, іграшки, забави»</a:t>
            </a:r>
            <a:endParaRPr lang="ru-RU" sz="2000" b="1" dirty="0" smtClean="0">
              <a:solidFill>
                <a:srgbClr val="000099"/>
              </a:solidFill>
            </a:endParaRPr>
          </a:p>
        </p:txBody>
      </p:sp>
      <p:sp>
        <p:nvSpPr>
          <p:cNvPr id="9222" name="Rectangle 3"/>
          <p:cNvSpPr>
            <a:spLocks noGrp="1" noChangeArrowheads="1"/>
          </p:cNvSpPr>
          <p:nvPr>
            <p:ph type="body" sz="half" idx="1"/>
          </p:nvPr>
        </p:nvSpPr>
        <p:spPr>
          <a:xfrm>
            <a:off x="457200" y="838200"/>
            <a:ext cx="8534400" cy="5287963"/>
          </a:xfrm>
        </p:spPr>
        <p:txBody>
          <a:bodyPr/>
          <a:lstStyle/>
          <a:p>
            <a:pPr marL="0" indent="3810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Аплікація декоративна «Півник» (додаток 11)</a:t>
            </a:r>
          </a:p>
          <a:p>
            <a:pPr marL="0" indent="381000" eaLnBrk="1" hangingPunct="1">
              <a:lnSpc>
                <a:spcPct val="80000"/>
              </a:lnSpc>
              <a:buFontTx/>
              <a:buNone/>
            </a:pPr>
            <a:r>
              <a:rPr lang="uk-UA" sz="1100" b="1" dirty="0" smtClean="0">
                <a:latin typeface="Times New Roman" pitchFamily="18" charset="0"/>
                <a:cs typeface="Times New Roman" pitchFamily="18" charset="0"/>
              </a:rPr>
              <a:t>Завдання: вчити</a:t>
            </a:r>
            <a:r>
              <a:rPr lang="uk-UA" sz="1100" dirty="0" smtClean="0">
                <a:latin typeface="Times New Roman" pitchFamily="18" charset="0"/>
                <a:cs typeface="Times New Roman" pitchFamily="18" charset="0"/>
              </a:rPr>
              <a:t> дітей користуватися ножицями, вирізувати предмети округлої форми по контуру  з квадратів різної величини, при наклеюванні використовувати прийоми накладання один на одного, добирати кольори, композиційно розміщувати їх на папері. Розвивати естетичний смак. Виховувати дбайливе ставлення до іграшок.</a:t>
            </a:r>
            <a:endParaRPr lang="ru-RU" sz="1100" dirty="0" smtClean="0">
              <a:latin typeface="Times New Roman" pitchFamily="18" charset="0"/>
              <a:cs typeface="Times New Roman" pitchFamily="18" charset="0"/>
            </a:endParaRPr>
          </a:p>
          <a:p>
            <a:pPr marL="0" indent="381000" eaLnBrk="1" hangingPunct="1">
              <a:lnSpc>
                <a:spcPct val="80000"/>
              </a:lnSpc>
              <a:buNone/>
            </a:pPr>
            <a:r>
              <a:rPr lang="uk-UA" sz="1100" b="1" dirty="0" smtClean="0">
                <a:latin typeface="Times New Roman" pitchFamily="18" charset="0"/>
                <a:cs typeface="Times New Roman" pitchFamily="18" charset="0"/>
              </a:rPr>
              <a:t>Художньо-естетичний розвиток. Малювання декоративне «Коник» (додаток 12)</a:t>
            </a:r>
          </a:p>
          <a:p>
            <a:pPr marL="0" indent="381000" eaLnBrk="1" hangingPunct="1">
              <a:lnSpc>
                <a:spcPct val="80000"/>
              </a:lnSpc>
              <a:buFontTx/>
              <a:buNone/>
            </a:pPr>
            <a:r>
              <a:rPr lang="uk-UA" sz="1100" b="1" dirty="0" smtClean="0">
                <a:latin typeface="Times New Roman" pitchFamily="18" charset="0"/>
                <a:cs typeface="Times New Roman" pitchFamily="18" charset="0"/>
              </a:rPr>
              <a:t>Завдання: </a:t>
            </a:r>
            <a:r>
              <a:rPr lang="uk-UA" sz="1100" dirty="0" smtClean="0">
                <a:latin typeface="Times New Roman" pitchFamily="18" charset="0"/>
                <a:cs typeface="Times New Roman" pitchFamily="18" charset="0"/>
              </a:rPr>
              <a:t>вчити малювати візерунок з геометричних елементів: крапок та кругів, розташовуючи їх ритмічно на всій площині вирізаного з паперу коника. Вчити малювати круги, розширюючи крапку. Закріпити уміння малювати крапку патичком, добирати кольори, характерні для </a:t>
            </a:r>
            <a:r>
              <a:rPr lang="uk-UA" sz="1100" dirty="0" err="1" smtClean="0">
                <a:latin typeface="Times New Roman" pitchFamily="18" charset="0"/>
                <a:cs typeface="Times New Roman" pitchFamily="18" charset="0"/>
              </a:rPr>
              <a:t>димківської</a:t>
            </a:r>
            <a:r>
              <a:rPr lang="uk-UA" sz="1100" dirty="0" smtClean="0">
                <a:latin typeface="Times New Roman" pitchFamily="18" charset="0"/>
                <a:cs typeface="Times New Roman" pitchFamily="18" charset="0"/>
              </a:rPr>
              <a:t> іграшки. Розвивати творче мислення, уяву, пам'ять. Виховувати наполегливість, старанність,  акуратність. </a:t>
            </a:r>
            <a:endParaRPr lang="uk-UA" sz="1100" b="1" dirty="0" smtClean="0">
              <a:latin typeface="Times New Roman" pitchFamily="18" charset="0"/>
              <a:cs typeface="Times New Roman" pitchFamily="18" charset="0"/>
            </a:endParaRPr>
          </a:p>
          <a:p>
            <a:pPr marL="0" indent="381000" eaLnBrk="1" hangingPunct="1">
              <a:lnSpc>
                <a:spcPct val="80000"/>
              </a:lnSpc>
              <a:buFontTx/>
              <a:buNone/>
            </a:pPr>
            <a:r>
              <a:rPr lang="uk-UA" sz="1100" b="1" dirty="0" smtClean="0">
                <a:latin typeface="Times New Roman" pitchFamily="18" charset="0"/>
                <a:cs typeface="Times New Roman" pitchFamily="18" charset="0"/>
              </a:rPr>
              <a:t>Мовленнєвий розвиток:</a:t>
            </a:r>
          </a:p>
          <a:p>
            <a:pPr marL="0" indent="381000" eaLnBrk="1" hangingPunct="1">
              <a:lnSpc>
                <a:spcPct val="80000"/>
              </a:lnSpc>
              <a:buFontTx/>
              <a:buNone/>
            </a:pPr>
            <a:r>
              <a:rPr lang="uk-UA" sz="1100" b="1" dirty="0" smtClean="0">
                <a:latin typeface="Times New Roman" pitchFamily="18" charset="0"/>
                <a:cs typeface="Times New Roman" pitchFamily="18" charset="0"/>
              </a:rPr>
              <a:t>Формування лексичної компетентності:</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Збагатити лексичні знання дітей з теми «Іграшки»: іменниками (назвами іграшок: коник, мотрійка…), дієсловами (грати, ділитись, складати), прислівниками (багатенько, </a:t>
            </a:r>
            <a:r>
              <a:rPr lang="uk-UA" sz="1100" i="1" dirty="0" smtClean="0">
                <a:latin typeface="Times New Roman" pitchFamily="18" charset="0"/>
                <a:cs typeface="Times New Roman" pitchFamily="18" charset="0"/>
              </a:rPr>
              <a:t> </a:t>
            </a:r>
            <a:r>
              <a:rPr lang="uk-UA" sz="1100" dirty="0" smtClean="0">
                <a:latin typeface="Times New Roman" pitchFamily="18" charset="0"/>
                <a:cs typeface="Times New Roman" pitchFamily="18" charset="0"/>
              </a:rPr>
              <a:t>жалібно,  надовго, спочатку), числівниками (чимало, одненький), займенниками (</a:t>
            </a:r>
            <a:r>
              <a:rPr lang="uk-UA" sz="1100" i="1" dirty="0" smtClean="0">
                <a:latin typeface="Times New Roman" pitchFamily="18" charset="0"/>
                <a:cs typeface="Times New Roman" pitchFamily="18" charset="0"/>
              </a:rPr>
              <a:t>кожний</a:t>
            </a:r>
            <a:r>
              <a:rPr lang="uk-UA" sz="1100" dirty="0" smtClean="0">
                <a:latin typeface="Times New Roman" pitchFamily="18" charset="0"/>
                <a:cs typeface="Times New Roman" pitchFamily="18" charset="0"/>
              </a:rPr>
              <a:t>, свій, себе).</a:t>
            </a:r>
          </a:p>
          <a:p>
            <a:pPr marL="0" indent="381000" eaLnBrk="1" hangingPunct="1">
              <a:lnSpc>
                <a:spcPct val="80000"/>
              </a:lnSpc>
              <a:buFontTx/>
              <a:buNone/>
            </a:pPr>
            <a:r>
              <a:rPr lang="uk-UA" sz="1100" dirty="0" smtClean="0">
                <a:latin typeface="Times New Roman" pitchFamily="18" charset="0"/>
                <a:cs typeface="Times New Roman" pitchFamily="18" charset="0"/>
              </a:rPr>
              <a:t>Формувати вміння пояснювати образний вислів: «Іграшки сумують» та афоризм «Грати люблять не тільки дорослі, але й діти».</a:t>
            </a:r>
          </a:p>
          <a:p>
            <a:pPr marL="0" indent="381000" eaLnBrk="1" hangingPunct="1">
              <a:lnSpc>
                <a:spcPct val="80000"/>
              </a:lnSpc>
              <a:buFontTx/>
              <a:buNone/>
            </a:pPr>
            <a:r>
              <a:rPr lang="uk-UA" sz="1100" dirty="0" smtClean="0">
                <a:latin typeface="Times New Roman" pitchFamily="18" charset="0"/>
                <a:cs typeface="Times New Roman" pitchFamily="18" charset="0"/>
              </a:rPr>
              <a:t>Вправляти  у вмінні добирати синоніми до слова гратися (бавитися, гуляти, розважатися), іграшки (цяцьки, забави, потіхи).</a:t>
            </a:r>
          </a:p>
          <a:p>
            <a:pPr marL="0" indent="381000" eaLnBrk="1" hangingPunct="1">
              <a:lnSpc>
                <a:spcPct val="80000"/>
              </a:lnSpc>
              <a:buFontTx/>
              <a:buNone/>
            </a:pPr>
            <a:r>
              <a:rPr lang="uk-UA" sz="1100" dirty="0" smtClean="0">
                <a:latin typeface="Times New Roman" pitchFamily="18" charset="0"/>
                <a:cs typeface="Times New Roman" pitchFamily="18" charset="0"/>
              </a:rPr>
              <a:t>Розширювати знання дітей про народну спадщину, вчити її пояснювати: «Діти, як квіти: поливай — ростимуть».</a:t>
            </a:r>
            <a:endParaRPr lang="uk-UA" sz="1100" b="1" dirty="0" smtClean="0">
              <a:latin typeface="Times New Roman" pitchFamily="18" charset="0"/>
              <a:cs typeface="Times New Roman" pitchFamily="18" charset="0"/>
            </a:endParaRPr>
          </a:p>
          <a:p>
            <a:pPr marL="0" indent="381000" eaLnBrk="1" hangingPunct="1">
              <a:lnSpc>
                <a:spcPct val="80000"/>
              </a:lnSpc>
              <a:buFontTx/>
              <a:buNone/>
            </a:pPr>
            <a:r>
              <a:rPr lang="uk-UA" sz="1100" b="1" dirty="0" smtClean="0">
                <a:latin typeface="Times New Roman" pitchFamily="18" charset="0"/>
                <a:cs typeface="Times New Roman" pitchFamily="18" charset="0"/>
              </a:rPr>
              <a:t>Формування фонетичної компетентності:</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Закріпити вміння володіти силою голосу, темпом</a:t>
            </a:r>
            <a:r>
              <a:rPr lang="uk-UA" sz="1100" b="1" u="sng" dirty="0" smtClean="0">
                <a:latin typeface="Times New Roman" pitchFamily="18" charset="0"/>
                <a:cs typeface="Times New Roman" pitchFamily="18" charset="0"/>
              </a:rPr>
              <a:t> </a:t>
            </a:r>
            <a:r>
              <a:rPr lang="uk-UA" sz="1100" dirty="0" smtClean="0">
                <a:latin typeface="Times New Roman" pitchFamily="18" charset="0"/>
                <a:cs typeface="Times New Roman" pitchFamily="18" charset="0"/>
              </a:rPr>
              <a:t>мовлення (говорити голосно — нормально — пошепки</a:t>
            </a:r>
            <a:r>
              <a:rPr lang="uk-UA" sz="1100" b="1" dirty="0" smtClean="0">
                <a:latin typeface="Times New Roman" pitchFamily="18" charset="0"/>
                <a:cs typeface="Times New Roman" pitchFamily="18" charset="0"/>
              </a:rPr>
              <a:t>, </a:t>
            </a:r>
            <a:r>
              <a:rPr lang="uk-UA" sz="1100" dirty="0" smtClean="0">
                <a:latin typeface="Times New Roman" pitchFamily="18" charset="0"/>
                <a:cs typeface="Times New Roman" pitchFamily="18" charset="0"/>
              </a:rPr>
              <a:t>помірно — швидко ).</a:t>
            </a:r>
          </a:p>
          <a:p>
            <a:pPr marL="0" indent="381000" eaLnBrk="1" hangingPunct="1">
              <a:lnSpc>
                <a:spcPct val="80000"/>
              </a:lnSpc>
              <a:buFontTx/>
              <a:buNone/>
            </a:pPr>
            <a:r>
              <a:rPr lang="uk-UA" sz="1100" dirty="0" smtClean="0">
                <a:latin typeface="Times New Roman" pitchFamily="18" charset="0"/>
                <a:cs typeface="Times New Roman" pitchFamily="18" charset="0"/>
              </a:rPr>
              <a:t>Вчити виділяти голосом приголосні звуки в слові відповідно до завдання вихователя </a:t>
            </a:r>
            <a:r>
              <a:rPr lang="uk-UA" sz="1100" i="1" dirty="0" smtClean="0">
                <a:latin typeface="Times New Roman" pitchFamily="18" charset="0"/>
                <a:cs typeface="Times New Roman" pitchFamily="18" charset="0"/>
              </a:rPr>
              <a:t>(</a:t>
            </a:r>
            <a:r>
              <a:rPr lang="uk-UA" sz="1100" i="1" dirty="0" err="1" smtClean="0">
                <a:latin typeface="Times New Roman" pitchFamily="18" charset="0"/>
                <a:cs typeface="Times New Roman" pitchFamily="18" charset="0"/>
              </a:rPr>
              <a:t>кониккккк</a:t>
            </a:r>
            <a:r>
              <a:rPr lang="uk-UA" sz="1100" i="1" dirty="0" smtClean="0">
                <a:latin typeface="Times New Roman" pitchFamily="18" charset="0"/>
                <a:cs typeface="Times New Roman" pitchFamily="18" charset="0"/>
              </a:rPr>
              <a:t>, </a:t>
            </a:r>
            <a:r>
              <a:rPr lang="uk-UA" sz="1100" i="1" dirty="0" err="1" smtClean="0">
                <a:latin typeface="Times New Roman" pitchFamily="18" charset="0"/>
                <a:cs typeface="Times New Roman" pitchFamily="18" charset="0"/>
              </a:rPr>
              <a:t>ммммашина</a:t>
            </a:r>
            <a:r>
              <a:rPr lang="uk-UA" sz="1100" i="1" dirty="0" smtClean="0">
                <a:latin typeface="Times New Roman" pitchFamily="18" charset="0"/>
                <a:cs typeface="Times New Roman" pitchFamily="18" charset="0"/>
              </a:rPr>
              <a:t>, </a:t>
            </a:r>
            <a:r>
              <a:rPr lang="uk-UA" sz="1100" i="1" dirty="0" err="1" smtClean="0">
                <a:latin typeface="Times New Roman" pitchFamily="18" charset="0"/>
                <a:cs typeface="Times New Roman" pitchFamily="18" charset="0"/>
              </a:rPr>
              <a:t>киннннути</a:t>
            </a:r>
            <a:r>
              <a:rPr lang="uk-UA" sz="1100" i="1" dirty="0" smtClean="0">
                <a:latin typeface="Times New Roman" pitchFamily="18" charset="0"/>
                <a:cs typeface="Times New Roman" pitchFamily="18" charset="0"/>
              </a:rPr>
              <a:t>).</a:t>
            </a:r>
            <a:endParaRPr lang="uk-UA" sz="1100" b="1" dirty="0" smtClean="0">
              <a:latin typeface="Times New Roman" pitchFamily="18" charset="0"/>
              <a:cs typeface="Times New Roman" pitchFamily="18" charset="0"/>
            </a:endParaRPr>
          </a:p>
          <a:p>
            <a:pPr marL="0" indent="381000" eaLnBrk="1" hangingPunct="1">
              <a:lnSpc>
                <a:spcPct val="80000"/>
              </a:lnSpc>
              <a:buFontTx/>
              <a:buNone/>
            </a:pPr>
            <a:r>
              <a:rPr lang="uk-UA" sz="1100" b="1" dirty="0" smtClean="0">
                <a:latin typeface="Times New Roman" pitchFamily="18" charset="0"/>
                <a:cs typeface="Times New Roman" pitchFamily="18" charset="0"/>
              </a:rPr>
              <a:t>Формування граматичної компетентності:</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Вправляти дітей в узгодженні присвійних займенників (мій, моя, моє) з іменниками: моя іграшка, мій м’яч, моє відерце.</a:t>
            </a:r>
          </a:p>
          <a:p>
            <a:pPr marL="0" indent="381000" eaLnBrk="1" hangingPunct="1">
              <a:lnSpc>
                <a:spcPct val="80000"/>
              </a:lnSpc>
              <a:buFontTx/>
              <a:buNone/>
            </a:pPr>
            <a:r>
              <a:rPr lang="uk-UA" sz="1100" dirty="0" smtClean="0">
                <a:latin typeface="Times New Roman" pitchFamily="18" charset="0"/>
                <a:cs typeface="Times New Roman" pitchFamily="18" charset="0"/>
              </a:rPr>
              <a:t>Вправляти у вживанні збірних іменників: іграшки, предмети. </a:t>
            </a:r>
          </a:p>
          <a:p>
            <a:pPr marL="0" indent="381000" eaLnBrk="1" hangingPunct="1">
              <a:lnSpc>
                <a:spcPct val="80000"/>
              </a:lnSpc>
              <a:buFontTx/>
              <a:buNone/>
            </a:pPr>
            <a:r>
              <a:rPr lang="uk-UA" sz="1100" dirty="0" smtClean="0">
                <a:latin typeface="Times New Roman" pitchFamily="18" charset="0"/>
                <a:cs typeface="Times New Roman" pitchFamily="18" charset="0"/>
              </a:rPr>
              <a:t>Вчити вживати іменники з прийменниками у різному значенні: </a:t>
            </a:r>
            <a:r>
              <a:rPr lang="uk-UA" sz="1100" i="1" dirty="0" smtClean="0">
                <a:latin typeface="Times New Roman" pitchFamily="18" charset="0"/>
                <a:cs typeface="Times New Roman" pitchFamily="18" charset="0"/>
              </a:rPr>
              <a:t>під столом — під вікном, до обіду — до ба­бусі,  під стіл — під столом.</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Вчити утворювати форму майбутнього часу: </a:t>
            </a:r>
            <a:r>
              <a:rPr lang="uk-UA" sz="1100" i="1" dirty="0" smtClean="0">
                <a:latin typeface="Times New Roman" pitchFamily="18" charset="0"/>
                <a:cs typeface="Times New Roman" pitchFamily="18" charset="0"/>
              </a:rPr>
              <a:t>гуляти — гулятиму, малювати — малюватиму.</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Вживати дієслова умовного способу з часткою </a:t>
            </a:r>
            <a:r>
              <a:rPr lang="uk-UA" sz="1100" i="1" dirty="0" smtClean="0">
                <a:latin typeface="Times New Roman" pitchFamily="18" charset="0"/>
                <a:cs typeface="Times New Roman" pitchFamily="18" charset="0"/>
              </a:rPr>
              <a:t>би, гуляв би, намалювала б, попросила б.</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Вчити, вживати префіксовані дієслова: </a:t>
            </a:r>
            <a:r>
              <a:rPr lang="uk-UA" sz="1100" i="1" dirty="0" smtClean="0">
                <a:latin typeface="Times New Roman" pitchFamily="18" charset="0"/>
                <a:cs typeface="Times New Roman" pitchFamily="18" charset="0"/>
              </a:rPr>
              <a:t>кинути — перекинути, не докинути, вкинути, викинути, відкинути. </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Вчити утворювати складні слова: </a:t>
            </a:r>
            <a:r>
              <a:rPr lang="uk-UA" sz="1100" i="1" dirty="0" smtClean="0">
                <a:latin typeface="Times New Roman" pitchFamily="18" charset="0"/>
                <a:cs typeface="Times New Roman" pitchFamily="18" charset="0"/>
              </a:rPr>
              <a:t>гарний-прегарний, великий-превеликий.</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Стежити за правильним порядком слів у реченні</a:t>
            </a:r>
            <a:r>
              <a:rPr lang="uk-UA" sz="1100" b="1" dirty="0" smtClean="0">
                <a:latin typeface="Times New Roman" pitchFamily="18" charset="0"/>
                <a:cs typeface="Times New Roman" pitchFamily="18" charset="0"/>
              </a:rPr>
              <a:t>, </a:t>
            </a:r>
            <a:r>
              <a:rPr lang="uk-UA" sz="1100" dirty="0" smtClean="0">
                <a:latin typeface="Times New Roman" pitchFamily="18" charset="0"/>
                <a:cs typeface="Times New Roman" pitchFamily="18" charset="0"/>
              </a:rPr>
              <a:t>за правильним узгодженням їх.</a:t>
            </a:r>
            <a:endParaRPr lang="uk-UA" sz="1100" b="1" dirty="0" smtClean="0">
              <a:latin typeface="Times New Roman" pitchFamily="18" charset="0"/>
              <a:cs typeface="Times New Roman" pitchFamily="18" charset="0"/>
            </a:endParaRPr>
          </a:p>
          <a:p>
            <a:pPr marL="0" indent="381000" eaLnBrk="1" hangingPunct="1">
              <a:lnSpc>
                <a:spcPct val="80000"/>
              </a:lnSpc>
              <a:buFontTx/>
              <a:buNone/>
            </a:pPr>
            <a:r>
              <a:rPr lang="uk-UA" sz="1100" b="1" dirty="0" smtClean="0">
                <a:latin typeface="Times New Roman" pitchFamily="18" charset="0"/>
                <a:cs typeface="Times New Roman" pitchFamily="18" charset="0"/>
              </a:rPr>
              <a:t>Формування </a:t>
            </a:r>
            <a:r>
              <a:rPr lang="uk-UA" sz="1100" b="1" dirty="0" err="1" smtClean="0">
                <a:latin typeface="Times New Roman" pitchFamily="18" charset="0"/>
                <a:cs typeface="Times New Roman" pitchFamily="18" charset="0"/>
              </a:rPr>
              <a:t>діамонологічної</a:t>
            </a:r>
            <a:r>
              <a:rPr lang="uk-UA" sz="1100" b="1" dirty="0" smtClean="0">
                <a:latin typeface="Times New Roman" pitchFamily="18" charset="0"/>
                <a:cs typeface="Times New Roman" pitchFamily="18" charset="0"/>
              </a:rPr>
              <a:t> компетентності:</a:t>
            </a:r>
            <a:endParaRPr lang="uk-UA" sz="1100" dirty="0" smtClean="0">
              <a:latin typeface="Times New Roman" pitchFamily="18" charset="0"/>
              <a:cs typeface="Times New Roman" pitchFamily="18" charset="0"/>
            </a:endParaRPr>
          </a:p>
          <a:p>
            <a:pPr marL="0" indent="381000" eaLnBrk="1" hangingPunct="1">
              <a:lnSpc>
                <a:spcPct val="80000"/>
              </a:lnSpc>
              <a:buFontTx/>
              <a:buNone/>
            </a:pPr>
            <a:r>
              <a:rPr lang="uk-UA" sz="1100" dirty="0" smtClean="0">
                <a:latin typeface="Times New Roman" pitchFamily="18" charset="0"/>
                <a:cs typeface="Times New Roman" pitchFamily="18" charset="0"/>
              </a:rPr>
              <a:t>Вчити описувати (за допомогою дорослого) різноманітні іграшки за їх формою, величиною, відчуттям на дотик.</a:t>
            </a:r>
          </a:p>
          <a:p>
            <a:pPr marL="0" indent="381000" eaLnBrk="1" hangingPunct="1">
              <a:lnSpc>
                <a:spcPct val="80000"/>
              </a:lnSpc>
              <a:buFontTx/>
              <a:buNone/>
            </a:pPr>
            <a:r>
              <a:rPr lang="uk-UA" sz="1100" dirty="0" smtClean="0">
                <a:latin typeface="Times New Roman" pitchFamily="18" charset="0"/>
                <a:cs typeface="Times New Roman" pitchFamily="18" charset="0"/>
              </a:rPr>
              <a:t>Бесіда за прочитаним віршем: «Не брешуть іграшки».</a:t>
            </a:r>
            <a:endParaRPr lang="ru-RU" sz="1100" dirty="0" smtClean="0">
              <a:latin typeface="Times New Roman" pitchFamily="18" charset="0"/>
              <a:cs typeface="Times New Roman" pitchFamily="18" charset="0"/>
            </a:endParaRPr>
          </a:p>
        </p:txBody>
      </p:sp>
      <p:pic>
        <p:nvPicPr>
          <p:cNvPr id="13319"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8382000" y="5334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1828800" y="6096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133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3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84163"/>
            <a:ext cx="10455276" cy="738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Rectangle 2"/>
          <p:cNvSpPr>
            <a:spLocks noGrp="1" noChangeArrowheads="1"/>
          </p:cNvSpPr>
          <p:nvPr>
            <p:ph type="title"/>
          </p:nvPr>
        </p:nvSpPr>
        <p:spPr/>
        <p:txBody>
          <a:bodyPr/>
          <a:lstStyle/>
          <a:p>
            <a:pPr eaLnBrk="1" hangingPunct="1"/>
            <a:r>
              <a:rPr lang="uk-UA" sz="2000" b="1" dirty="0" smtClean="0">
                <a:solidFill>
                  <a:srgbClr val="000099"/>
                </a:solidFill>
              </a:rPr>
              <a:t>Тематичний цикл: «Маленький сірник – велика біда»</a:t>
            </a:r>
            <a:endParaRPr lang="ru-RU" sz="2000" b="1" dirty="0" smtClean="0">
              <a:solidFill>
                <a:srgbClr val="000099"/>
              </a:solidFill>
            </a:endParaRPr>
          </a:p>
        </p:txBody>
      </p:sp>
      <p:sp>
        <p:nvSpPr>
          <p:cNvPr id="10246" name="Rectangle 3"/>
          <p:cNvSpPr>
            <a:spLocks noGrp="1" noChangeArrowheads="1"/>
          </p:cNvSpPr>
          <p:nvPr>
            <p:ph type="body" sz="half" idx="1"/>
          </p:nvPr>
        </p:nvSpPr>
        <p:spPr>
          <a:xfrm>
            <a:off x="457200" y="1066800"/>
            <a:ext cx="8077200" cy="5059363"/>
          </a:xfrm>
        </p:spPr>
        <p:txBody>
          <a:bodyPr/>
          <a:lstStyle/>
          <a:p>
            <a:pPr marL="0" indent="363538" eaLnBrk="1" hangingPunct="1">
              <a:lnSpc>
                <a:spcPct val="80000"/>
              </a:lnSpc>
              <a:buNone/>
            </a:pPr>
            <a:r>
              <a:rPr lang="uk-UA" sz="1200" b="1" dirty="0" smtClean="0">
                <a:latin typeface="Times New Roman" pitchFamily="18" charset="0"/>
                <a:cs typeface="Times New Roman" pitchFamily="18" charset="0"/>
              </a:rPr>
              <a:t>Художньо-естетичний розвиток. Аплікація сюжетна «Пожежа в будинку</a:t>
            </a:r>
            <a:r>
              <a:rPr lang="uk-UA" sz="1200" b="1" dirty="0">
                <a:latin typeface="Times New Roman" pitchFamily="18" charset="0"/>
                <a:cs typeface="Times New Roman" pitchFamily="18" charset="0"/>
              </a:rPr>
              <a:t>» (додаток </a:t>
            </a:r>
            <a:r>
              <a:rPr lang="uk-UA" sz="1200" b="1"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3</a:t>
            </a:r>
            <a:r>
              <a:rPr lang="uk-UA" sz="1200" b="1" dirty="0" smtClean="0">
                <a:latin typeface="Times New Roman" pitchFamily="18" charset="0"/>
                <a:cs typeface="Times New Roman" pitchFamily="18" charset="0"/>
              </a:rPr>
              <a:t>)</a:t>
            </a:r>
          </a:p>
          <a:p>
            <a:pPr marL="0" indent="363538" eaLnBrk="1" hangingPunct="1">
              <a:lnSpc>
                <a:spcPct val="80000"/>
              </a:lnSpc>
              <a:buFontTx/>
              <a:buNone/>
            </a:pPr>
            <a:r>
              <a:rPr lang="uk-UA" sz="1200" b="1" dirty="0" smtClean="0">
                <a:latin typeface="Times New Roman" pitchFamily="18" charset="0"/>
                <a:cs typeface="Times New Roman" pitchFamily="18" charset="0"/>
              </a:rPr>
              <a:t>Завдання:</a:t>
            </a:r>
            <a:r>
              <a:rPr lang="uk-UA" sz="1200" dirty="0" smtClean="0">
                <a:latin typeface="Times New Roman" pitchFamily="18" charset="0"/>
                <a:cs typeface="Times New Roman" pitchFamily="18" charset="0"/>
              </a:rPr>
              <a:t> вчити користуватися ножицями, закріплювати вміння розрізати впоперек смужки паперу, отримуючи форму квадрата, прямокутника (будинок); закріплення прийому ділення квадрата по діагоналі на два трикутника для отримання даху будиночка. Вправляти у вмінні складати папір «гармошкою» та наклеювати і розміщувати його у формі огорожі; добирати деталі за формою і кольором; підтримувати бажання доповнювати власну роботи додатковими деталями (кішка, півень, квіти, сонечко…). Розвивати окомір, відчуття форми і композиції. Виховувати самостійність, впевненість у свої вміннях, охайність.</a:t>
            </a:r>
            <a:endParaRPr lang="ru-RU" sz="1200" dirty="0" smtClean="0">
              <a:latin typeface="Times New Roman" pitchFamily="18" charset="0"/>
              <a:cs typeface="Times New Roman" pitchFamily="18" charset="0"/>
            </a:endParaRPr>
          </a:p>
          <a:p>
            <a:pPr marL="0" indent="363538" eaLnBrk="1" hangingPunct="1">
              <a:lnSpc>
                <a:spcPct val="80000"/>
              </a:lnSpc>
              <a:buNone/>
            </a:pPr>
            <a:r>
              <a:rPr lang="uk-UA" sz="1200" b="1" dirty="0" smtClean="0">
                <a:latin typeface="Times New Roman" pitchFamily="18" charset="0"/>
                <a:cs typeface="Times New Roman" pitchFamily="18" charset="0"/>
              </a:rPr>
              <a:t>Художньо-естетичний розвиток. Малювання предметне «Пожежна машина</a:t>
            </a:r>
            <a:r>
              <a:rPr lang="uk-UA" sz="1200" b="1" dirty="0">
                <a:latin typeface="Times New Roman" pitchFamily="18" charset="0"/>
                <a:cs typeface="Times New Roman" pitchFamily="18" charset="0"/>
              </a:rPr>
              <a:t>» (додаток </a:t>
            </a:r>
            <a:r>
              <a:rPr lang="uk-UA" sz="1200" b="1" dirty="0" smtClean="0">
                <a:latin typeface="Times New Roman" pitchFamily="18" charset="0"/>
                <a:cs typeface="Times New Roman" pitchFamily="18" charset="0"/>
              </a:rPr>
              <a:t>1</a:t>
            </a:r>
            <a:r>
              <a:rPr lang="en-US" sz="1200" b="1" dirty="0" smtClean="0">
                <a:latin typeface="Times New Roman" pitchFamily="18" charset="0"/>
                <a:cs typeface="Times New Roman" pitchFamily="18" charset="0"/>
              </a:rPr>
              <a:t>4</a:t>
            </a:r>
            <a:r>
              <a:rPr lang="uk-UA" sz="1200" b="1" dirty="0" smtClean="0">
                <a:latin typeface="Times New Roman" pitchFamily="18" charset="0"/>
                <a:cs typeface="Times New Roman" pitchFamily="18" charset="0"/>
              </a:rPr>
              <a:t>)</a:t>
            </a:r>
          </a:p>
          <a:p>
            <a:pPr marL="0" indent="363538" eaLnBrk="1" hangingPunct="1">
              <a:lnSpc>
                <a:spcPct val="80000"/>
              </a:lnSpc>
              <a:buFontTx/>
              <a:buNone/>
            </a:pPr>
            <a:r>
              <a:rPr lang="uk-UA" sz="1200" b="1" dirty="0" smtClean="0">
                <a:latin typeface="Times New Roman" pitchFamily="18" charset="0"/>
                <a:cs typeface="Times New Roman" pitchFamily="18" charset="0"/>
              </a:rPr>
              <a:t>Завдання:</a:t>
            </a:r>
            <a:r>
              <a:rPr lang="uk-UA" sz="1200" dirty="0" smtClean="0">
                <a:latin typeface="Times New Roman" pitchFamily="18" charset="0"/>
                <a:cs typeface="Times New Roman" pitchFamily="18" charset="0"/>
              </a:rPr>
              <a:t> зображувати транспорт, передавати в малюнку прямокутну форму автомобіля, заокруглювати верхні кути автомобіля. Заохочувати дітей до  змісту зображення, додаючи додаткові деталі. Розвивати творче мислення, уяву, фантазію.. Виховувати самостійність, прагнення доводити заплановану роботу до кінця.</a:t>
            </a:r>
            <a:r>
              <a:rPr lang="uk-UA" sz="1200" b="1" dirty="0" smtClean="0">
                <a:latin typeface="Times New Roman" pitchFamily="18" charset="0"/>
                <a:cs typeface="Times New Roman" pitchFamily="18" charset="0"/>
              </a:rPr>
              <a:t> </a:t>
            </a:r>
          </a:p>
          <a:p>
            <a:pPr marL="0" indent="363538" eaLnBrk="1" hangingPunct="1">
              <a:lnSpc>
                <a:spcPct val="80000"/>
              </a:lnSpc>
              <a:buFontTx/>
              <a:buNone/>
            </a:pPr>
            <a:r>
              <a:rPr lang="uk-UA" sz="1200" b="1" dirty="0" smtClean="0">
                <a:latin typeface="Times New Roman" pitchFamily="18" charset="0"/>
                <a:cs typeface="Times New Roman" pitchFamily="18" charset="0"/>
              </a:rPr>
              <a:t>Мовленнєвий розвиток:</a:t>
            </a:r>
          </a:p>
          <a:p>
            <a:pPr marL="0" indent="363538" eaLnBrk="1" hangingPunct="1">
              <a:lnSpc>
                <a:spcPct val="80000"/>
              </a:lnSpc>
              <a:buFontTx/>
              <a:buNone/>
            </a:pPr>
            <a:r>
              <a:rPr lang="uk-UA" sz="1200" b="1" dirty="0" smtClean="0">
                <a:latin typeface="Times New Roman" pitchFamily="18" charset="0"/>
                <a:cs typeface="Times New Roman" pitchFamily="18" charset="0"/>
              </a:rPr>
              <a:t>Формування лексичної компетентності:</a:t>
            </a:r>
            <a:endParaRPr lang="uk-UA" sz="1200" dirty="0" smtClean="0">
              <a:latin typeface="Times New Roman" pitchFamily="18" charset="0"/>
              <a:cs typeface="Times New Roman" pitchFamily="18" charset="0"/>
            </a:endParaRPr>
          </a:p>
          <a:p>
            <a:pPr marL="0" indent="363538" eaLnBrk="1" hangingPunct="1">
              <a:lnSpc>
                <a:spcPct val="80000"/>
              </a:lnSpc>
              <a:buFontTx/>
              <a:buNone/>
            </a:pPr>
            <a:r>
              <a:rPr lang="uk-UA" sz="1200" dirty="0" smtClean="0">
                <a:latin typeface="Times New Roman" pitchFamily="18" charset="0"/>
                <a:cs typeface="Times New Roman" pitchFamily="18" charset="0"/>
              </a:rPr>
              <a:t>Збагачувати мовлення дітей афоризмами, пояснювати їх зміст: «Друзі пізнаються в біді», «Як задумав, так і зробив».</a:t>
            </a:r>
          </a:p>
          <a:p>
            <a:pPr marL="0" indent="363538" eaLnBrk="1" hangingPunct="1">
              <a:lnSpc>
                <a:spcPct val="80000"/>
              </a:lnSpc>
              <a:buFontTx/>
              <a:buNone/>
            </a:pPr>
            <a:r>
              <a:rPr lang="uk-UA" sz="1200" dirty="0" smtClean="0">
                <a:latin typeface="Times New Roman" pitchFamily="18" charset="0"/>
                <a:cs typeface="Times New Roman" pitchFamily="18" charset="0"/>
              </a:rPr>
              <a:t>Поглиблювати знання дітей народною мудрістю «Люди часто хворіють, бо берегтися не вміють», «Сміх краще лікує, ніж усі ліки» </a:t>
            </a:r>
          </a:p>
          <a:p>
            <a:pPr marL="0" indent="363538" eaLnBrk="1" hangingPunct="1">
              <a:lnSpc>
                <a:spcPct val="80000"/>
              </a:lnSpc>
              <a:buFontTx/>
              <a:buNone/>
            </a:pPr>
            <a:r>
              <a:rPr lang="uk-UA" sz="1200" dirty="0" smtClean="0">
                <a:latin typeface="Times New Roman" pitchFamily="18" charset="0"/>
                <a:cs typeface="Times New Roman" pitchFamily="18" charset="0"/>
              </a:rPr>
              <a:t>Знайомити дітей із значеннями багатозначних слів: </a:t>
            </a:r>
            <a:r>
              <a:rPr lang="uk-UA" sz="1200" i="1" dirty="0" smtClean="0">
                <a:latin typeface="Times New Roman" pitchFamily="18" charset="0"/>
                <a:cs typeface="Times New Roman" pitchFamily="18" charset="0"/>
              </a:rPr>
              <a:t>подушечка спати і подушечка на лапках у кота.</a:t>
            </a:r>
            <a:endParaRPr lang="uk-UA" sz="1200" dirty="0" smtClean="0">
              <a:latin typeface="Times New Roman" pitchFamily="18" charset="0"/>
              <a:cs typeface="Times New Roman" pitchFamily="18" charset="0"/>
            </a:endParaRPr>
          </a:p>
          <a:p>
            <a:pPr marL="0" indent="363538" eaLnBrk="1" hangingPunct="1">
              <a:lnSpc>
                <a:spcPct val="80000"/>
              </a:lnSpc>
              <a:buFontTx/>
              <a:buNone/>
            </a:pPr>
            <a:r>
              <a:rPr lang="uk-UA" sz="1200" dirty="0" smtClean="0">
                <a:latin typeface="Times New Roman" pitchFamily="18" charset="0"/>
                <a:cs typeface="Times New Roman" pitchFamily="18" charset="0"/>
              </a:rPr>
              <a:t>Збагачувати мову синонімами: </a:t>
            </a:r>
            <a:r>
              <a:rPr lang="uk-UA" sz="1200" i="1" dirty="0" smtClean="0">
                <a:latin typeface="Times New Roman" pitchFamily="18" charset="0"/>
                <a:cs typeface="Times New Roman" pitchFamily="18" charset="0"/>
              </a:rPr>
              <a:t>горить – палає; біжать – стоять; сміється – ридає. </a:t>
            </a:r>
            <a:endParaRPr lang="uk-UA" sz="1200" dirty="0" smtClean="0">
              <a:latin typeface="Times New Roman" pitchFamily="18" charset="0"/>
              <a:cs typeface="Times New Roman" pitchFamily="18" charset="0"/>
            </a:endParaRPr>
          </a:p>
          <a:p>
            <a:pPr marL="0" indent="363538" eaLnBrk="1" hangingPunct="1">
              <a:lnSpc>
                <a:spcPct val="80000"/>
              </a:lnSpc>
              <a:buFontTx/>
              <a:buNone/>
            </a:pPr>
            <a:r>
              <a:rPr lang="uk-UA" sz="1200" dirty="0" smtClean="0">
                <a:latin typeface="Times New Roman" pitchFamily="18" charset="0"/>
                <a:cs typeface="Times New Roman" pitchFamily="18" charset="0"/>
              </a:rPr>
              <a:t>Поглиблювати знання народними прикметами про небезпеку «Блискавка зимою – буде буря» - тому люди можуть заздалегідь підготуватись до цього: закрити вікна, перевірити справність електричних приладів тощо. </a:t>
            </a:r>
            <a:endParaRPr lang="uk-UA" sz="1200" b="1" dirty="0" smtClean="0">
              <a:latin typeface="Times New Roman" pitchFamily="18" charset="0"/>
              <a:cs typeface="Times New Roman" pitchFamily="18" charset="0"/>
            </a:endParaRPr>
          </a:p>
          <a:p>
            <a:pPr marL="0" indent="363538" eaLnBrk="1" hangingPunct="1">
              <a:lnSpc>
                <a:spcPct val="80000"/>
              </a:lnSpc>
              <a:buFontTx/>
              <a:buNone/>
            </a:pPr>
            <a:r>
              <a:rPr lang="uk-UA" sz="1200" b="1" dirty="0" smtClean="0">
                <a:latin typeface="Times New Roman" pitchFamily="18" charset="0"/>
                <a:cs typeface="Times New Roman" pitchFamily="18" charset="0"/>
              </a:rPr>
              <a:t>Формування фонетичної компетентності:</a:t>
            </a:r>
            <a:endParaRPr lang="uk-UA" sz="1200" dirty="0" smtClean="0">
              <a:latin typeface="Times New Roman" pitchFamily="18" charset="0"/>
              <a:cs typeface="Times New Roman" pitchFamily="18" charset="0"/>
            </a:endParaRPr>
          </a:p>
          <a:p>
            <a:pPr marL="0" indent="363538" eaLnBrk="1" hangingPunct="1">
              <a:lnSpc>
                <a:spcPct val="80000"/>
              </a:lnSpc>
              <a:buFontTx/>
              <a:buNone/>
            </a:pPr>
            <a:r>
              <a:rPr lang="uk-UA" sz="1200" dirty="0" smtClean="0">
                <a:latin typeface="Times New Roman" pitchFamily="18" charset="0"/>
                <a:cs typeface="Times New Roman" pitchFamily="18" charset="0"/>
              </a:rPr>
              <a:t> Привчати говорити чітко, виразно, передавати своє ставлення (схвальне або несхвальне) до обговорення народних прислів’їв та приказок: «Від вогню багато користі і багато шкоди», «Криком вогню не згасити», «Вітер – рідний брат вогню», «Не жартуй з вогнем – обпечешся» - вчити пояснювати їх зміст.</a:t>
            </a:r>
          </a:p>
          <a:p>
            <a:pPr marL="0" indent="363538" eaLnBrk="1" hangingPunct="1">
              <a:lnSpc>
                <a:spcPct val="80000"/>
              </a:lnSpc>
              <a:buFontTx/>
              <a:buNone/>
            </a:pPr>
            <a:r>
              <a:rPr lang="uk-UA" sz="1200" dirty="0" smtClean="0">
                <a:latin typeface="Times New Roman" pitchFamily="18" charset="0"/>
                <a:cs typeface="Times New Roman" pitchFamily="18" charset="0"/>
              </a:rPr>
              <a:t>Вчити виділяти голосом приголосні звуки в слові відповідно до завдання вихователя </a:t>
            </a:r>
            <a:r>
              <a:rPr lang="uk-UA" sz="1200" i="1" dirty="0" smtClean="0">
                <a:latin typeface="Times New Roman" pitchFamily="18" charset="0"/>
                <a:cs typeface="Times New Roman" pitchFamily="18" charset="0"/>
              </a:rPr>
              <a:t>(</a:t>
            </a:r>
            <a:r>
              <a:rPr lang="uk-UA" sz="1200" i="1" dirty="0" err="1" smtClean="0">
                <a:latin typeface="Times New Roman" pitchFamily="18" charset="0"/>
                <a:cs typeface="Times New Roman" pitchFamily="18" charset="0"/>
              </a:rPr>
              <a:t>ввввввогонь</a:t>
            </a:r>
            <a:r>
              <a:rPr lang="uk-UA" sz="1200" i="1" dirty="0" smtClean="0">
                <a:latin typeface="Times New Roman" pitchFamily="18" charset="0"/>
                <a:cs typeface="Times New Roman" pitchFamily="18" charset="0"/>
              </a:rPr>
              <a:t> ,  </a:t>
            </a:r>
            <a:r>
              <a:rPr lang="uk-UA" sz="1200" i="1" dirty="0" err="1" smtClean="0">
                <a:latin typeface="Times New Roman" pitchFamily="18" charset="0"/>
                <a:cs typeface="Times New Roman" pitchFamily="18" charset="0"/>
              </a:rPr>
              <a:t>дахххх</a:t>
            </a:r>
            <a:r>
              <a:rPr lang="uk-UA" sz="1200" i="1" dirty="0" smtClean="0">
                <a:latin typeface="Times New Roman" pitchFamily="18" charset="0"/>
                <a:cs typeface="Times New Roman" pitchFamily="18" charset="0"/>
              </a:rPr>
              <a:t>).</a:t>
            </a:r>
          </a:p>
          <a:p>
            <a:pPr marL="0" indent="363538" eaLnBrk="1" hangingPunct="1">
              <a:lnSpc>
                <a:spcPct val="80000"/>
              </a:lnSpc>
              <a:buFontTx/>
              <a:buNone/>
            </a:pPr>
            <a:r>
              <a:rPr lang="uk-UA" sz="1200" i="1" dirty="0" smtClean="0">
                <a:latin typeface="Times New Roman" pitchFamily="18" charset="0"/>
                <a:cs typeface="Times New Roman" pitchFamily="18" charset="0"/>
              </a:rPr>
              <a:t> </a:t>
            </a:r>
            <a:r>
              <a:rPr lang="uk-UA" sz="1200" dirty="0" smtClean="0">
                <a:latin typeface="Times New Roman" pitchFamily="18" charset="0"/>
                <a:cs typeface="Times New Roman" pitchFamily="18" charset="0"/>
              </a:rPr>
              <a:t>Вправляти в умінні правильно вимовляти шиплячі звуки ж, ч, ш:</a:t>
            </a:r>
            <a:r>
              <a:rPr lang="uk-UA" sz="1200" i="1" dirty="0" smtClean="0">
                <a:latin typeface="Times New Roman" pitchFamily="18" charset="0"/>
                <a:cs typeface="Times New Roman" pitchFamily="18" charset="0"/>
              </a:rPr>
              <a:t> лоша,кошеня, курча.</a:t>
            </a:r>
            <a:endParaRPr lang="ru-RU" sz="1200" i="1" dirty="0" smtClean="0">
              <a:latin typeface="Times New Roman" pitchFamily="18" charset="0"/>
              <a:cs typeface="Times New Roman" pitchFamily="18" charset="0"/>
            </a:endParaRPr>
          </a:p>
        </p:txBody>
      </p:sp>
      <p:pic>
        <p:nvPicPr>
          <p:cNvPr id="14343" name="Дитяча пісенька - Осінь – чарівниця.mp3">
            <a:hlinkClick r:id="" action="ppaction://media"/>
          </p:cNvPr>
          <p:cNvPicPr>
            <a:picLocks noGrp="1" noRot="1" noChangeAspect="1" noChangeArrowheads="1"/>
          </p:cNvPicPr>
          <p:nvPr>
            <p:ph sz="half" idx="2"/>
            <a:audioFile r:link="rId1"/>
          </p:nvPr>
        </p:nvPicPr>
        <p:blipFill>
          <a:blip r:embed="rId4">
            <a:extLst>
              <a:ext uri="{28A0092B-C50C-407E-A947-70E740481C1C}">
                <a14:useLocalDpi xmlns:a14="http://schemas.microsoft.com/office/drawing/2010/main" val="0"/>
              </a:ext>
            </a:extLst>
          </a:blip>
          <a:srcRect/>
          <a:stretch>
            <a:fillRect/>
          </a:stretch>
        </p:blipFill>
        <p:spPr>
          <a:xfrm>
            <a:off x="8610600" y="304800"/>
            <a:ext cx="304800" cy="30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WordArt 6"/>
          <p:cNvSpPr>
            <a:spLocks noChangeArrowheads="1" noChangeShapeType="1" noTextEdit="1"/>
          </p:cNvSpPr>
          <p:nvPr/>
        </p:nvSpPr>
        <p:spPr bwMode="auto">
          <a:xfrm>
            <a:off x="1828800" y="6096000"/>
            <a:ext cx="4343400" cy="255588"/>
          </a:xfrm>
          <a:prstGeom prst="rect">
            <a:avLst/>
          </a:prstGeom>
        </p:spPr>
        <p:txBody>
          <a:bodyPr wrap="none" fromWordArt="1">
            <a:prstTxWarp prst="textDoubleWave1">
              <a:avLst>
                <a:gd name="adj1" fmla="val 6500"/>
                <a:gd name="adj2"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Шпак Н. П.</a:t>
            </a:r>
            <a:r>
              <a:rPr lang="en-US"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 </a:t>
            </a:r>
            <a:r>
              <a:rPr lang="uk-UA" sz="36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rPr>
              <a:t>ЖДНЗ № 56</a:t>
            </a:r>
            <a:endParaRPr lang="ru-RU"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Impac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247" fill="hold"/>
                                        <p:tgtEl>
                                          <p:spTgt spid="143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4343"/>
                </p:tgtEl>
              </p:cMediaNode>
            </p:audio>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483</TotalTime>
  <Words>4837</Words>
  <Application>Microsoft Office PowerPoint</Application>
  <PresentationFormat>Экран (4:3)</PresentationFormat>
  <Paragraphs>276</Paragraphs>
  <Slides>14</Slides>
  <Notes>0</Notes>
  <HiddenSlides>0</HiddenSlides>
  <MMClips>14</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Оформление по умолчанию</vt:lpstr>
      <vt:lpstr>Презентация PowerPoint</vt:lpstr>
      <vt:lpstr>Вступ</vt:lpstr>
      <vt:lpstr>Тематичний цикл: «Мій садок дитячий»</vt:lpstr>
      <vt:lpstr>Тематичний цикл: «Ходить осінь полем, садом і городом»</vt:lpstr>
      <vt:lpstr>Тематичний цикл: «Я і моя сім’я»</vt:lpstr>
      <vt:lpstr>Тематичний цикл: «У гостях у світлофора»</vt:lpstr>
      <vt:lpstr>Тематичний цикл: «Барви осені»</vt:lpstr>
      <vt:lpstr>Тематичний цикл: «Ігри, іграшки, забави»</vt:lpstr>
      <vt:lpstr>Тематичний цикл: «Маленький сірник – велика біда»</vt:lpstr>
      <vt:lpstr>Тематичний цикл: «Журавлі летять курличуть»</vt:lpstr>
      <vt:lpstr>Тематичний цикл: «Осінні явища»</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18</cp:revision>
  <cp:lastPrinted>1601-01-01T00:00:00Z</cp:lastPrinted>
  <dcterms:created xsi:type="dcterms:W3CDTF">2014-12-18T11:08:58Z</dcterms:created>
  <dcterms:modified xsi:type="dcterms:W3CDTF">2014-12-30T06:15:36Z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