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6" r:id="rId3"/>
    <p:sldId id="267" r:id="rId4"/>
    <p:sldId id="257" r:id="rId5"/>
    <p:sldId id="265" r:id="rId6"/>
    <p:sldId id="269" r:id="rId7"/>
    <p:sldId id="268" r:id="rId8"/>
    <p:sldId id="259" r:id="rId9"/>
    <p:sldId id="258" r:id="rId10"/>
    <p:sldId id="260" r:id="rId11"/>
    <p:sldId id="266" r:id="rId12"/>
    <p:sldId id="270" r:id="rId13"/>
    <p:sldId id="264" r:id="rId14"/>
    <p:sldId id="263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00FF00"/>
    <a:srgbClr val="009900"/>
    <a:srgbClr val="66FFFF"/>
    <a:srgbClr val="E52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 autoAdjust="0"/>
  </p:normalViewPr>
  <p:slideViewPr>
    <p:cSldViewPr>
      <p:cViewPr varScale="1">
        <p:scale>
          <a:sx n="71" d="100"/>
          <a:sy n="71" d="100"/>
        </p:scale>
        <p:origin x="12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-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B07F-436C-4AD7-8C24-67C4D8085A6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9570-DC0D-4698-938C-A9022B521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B07F-436C-4AD7-8C24-67C4D8085A6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9570-DC0D-4698-938C-A9022B521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B07F-436C-4AD7-8C24-67C4D8085A6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9570-DC0D-4698-938C-A9022B521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B07F-436C-4AD7-8C24-67C4D8085A6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9570-DC0D-4698-938C-A9022B521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7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B07F-436C-4AD7-8C24-67C4D8085A6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9570-DC0D-4698-938C-A9022B521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79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B07F-436C-4AD7-8C24-67C4D8085A6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9570-DC0D-4698-938C-A9022B521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0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B07F-436C-4AD7-8C24-67C4D8085A6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9570-DC0D-4698-938C-A9022B521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4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B07F-436C-4AD7-8C24-67C4D8085A6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9570-DC0D-4698-938C-A9022B521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79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B07F-436C-4AD7-8C24-67C4D8085A6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9570-DC0D-4698-938C-A9022B521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4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B07F-436C-4AD7-8C24-67C4D8085A6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9570-DC0D-4698-938C-A9022B521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B07F-436C-4AD7-8C24-67C4D8085A6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9570-DC0D-4698-938C-A9022B521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5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EB07F-436C-4AD7-8C24-67C4D8085A68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49570-DC0D-4698-938C-A9022B521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01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http://cs319916.vk.me/v319916949/1f75/ajUJYr4RVB0.jpg" TargetMode="External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cs319916.vk.me/v319916949/1f75/ajUJYr4RVB0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7.wdp"/><Relationship Id="rId18" Type="http://schemas.openxmlformats.org/officeDocument/2006/relationships/image" Target="http://cs319916.vk.me/v319916949/1f75/ajUJYr4RVB0.jpg" TargetMode="External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2.png"/><Relationship Id="rId17" Type="http://schemas.microsoft.com/office/2007/relationships/hdphoto" Target="../media/hdphoto1.wdp"/><Relationship Id="rId2" Type="http://schemas.openxmlformats.org/officeDocument/2006/relationships/image" Target="../media/image7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5.wdp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cs319916.vk.me/v319916949/1f75/ajUJYr4RVB0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cs319916.vk.me/v319916949/1f75/ajUJYr4RVB0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cs319916.vk.me/v319916949/1f75/ajUJYr4RVB0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http://cs319916.vk.me/v319916949/1f75/ajUJYr4RVB0.jpg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17" Type="http://schemas.openxmlformats.org/officeDocument/2006/relationships/image" Target="../media/image3.png"/><Relationship Id="rId2" Type="http://schemas.microsoft.com/office/2007/relationships/media" Target="../media/media1.mp3"/><Relationship Id="rId16" Type="http://schemas.openxmlformats.org/officeDocument/2006/relationships/image" Target="../media/image5.png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11" Type="http://schemas.openxmlformats.org/officeDocument/2006/relationships/image" Target="../media/image2.png"/><Relationship Id="rId5" Type="http://schemas.openxmlformats.org/officeDocument/2006/relationships/image" Target="../media/image15.png"/><Relationship Id="rId1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cs319916.vk.me/v319916949/1f75/ajUJYr4RVB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http://cs319916.vk.me/v319916949/1f75/ajUJYr4RVB0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http://cs319916.vk.me/v319916949/1f75/ajUJYr4RVB0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cs319916.vk.me/v319916949/1f75/ajUJYr4RVB0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cs319916.vk.me/v319916949/1f75/ajUJYr4RVB0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cs319916.vk.me/v319916949/1f75/ajUJYr4RVB0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cs319916.vk.me/v319916949/1f75/ajUJYr4RVB0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cs319916.vk.me/v319916949/1f75/ajUJYr4RVB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4749" y="255885"/>
            <a:ext cx="8784976" cy="63367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53698" y="1987481"/>
            <a:ext cx="5436604" cy="31685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</a:rPr>
              <a:t>У країні</a:t>
            </a:r>
          </a:p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 геометричних фігур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758" y="343410"/>
            <a:ext cx="752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</a:t>
            </a:r>
            <a:r>
              <a:rPr lang="uk-UA" dirty="0" err="1"/>
              <a:t>тішинська</a:t>
            </a:r>
            <a:r>
              <a:rPr lang="uk-UA" dirty="0"/>
              <a:t> загальноосвітня школа І-ІІІ ступенів №</a:t>
            </a:r>
            <a:r>
              <a:rPr lang="uk-UA" dirty="0" smtClean="0"/>
              <a:t>2 Хмельницької області</a:t>
            </a:r>
            <a:endParaRPr lang="uk-UA" dirty="0"/>
          </a:p>
          <a:p>
            <a:pPr algn="ctr"/>
            <a:r>
              <a:rPr lang="uk-UA" dirty="0"/>
              <a:t>Оскома Оксана </a:t>
            </a:r>
            <a:r>
              <a:rPr lang="uk-UA" dirty="0" smtClean="0"/>
              <a:t>Василівна</a:t>
            </a:r>
            <a:endParaRPr lang="ru-RU" dirty="0"/>
          </a:p>
        </p:txBody>
      </p:sp>
      <p:pic>
        <p:nvPicPr>
          <p:cNvPr id="1032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4" r:link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400" b="50000" l="1911" r="403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6" r="59125" b="50000"/>
          <a:stretch>
            <a:fillRect/>
          </a:stretch>
        </p:blipFill>
        <p:spPr bwMode="auto">
          <a:xfrm>
            <a:off x="124992" y="986373"/>
            <a:ext cx="2118064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7" r:link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000" b="73200" l="31847" r="67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269" y="2714169"/>
            <a:ext cx="4293692" cy="455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8" r:link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800" b="100000" l="49894" r="891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38" t="26147"/>
          <a:stretch>
            <a:fillRect/>
          </a:stretch>
        </p:blipFill>
        <p:spPr bwMode="auto">
          <a:xfrm>
            <a:off x="6912038" y="2908410"/>
            <a:ext cx="1905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9" r:link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00" b="100000" l="0" r="443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3491880" y="3225751"/>
            <a:ext cx="39147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10" r:link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400" b="55200" l="58811" r="98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4440187" y="1077543"/>
            <a:ext cx="4268776" cy="334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322575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Budem rahuvati = Dityach_ p_sn_ &amp;#9835_ - muz. _ sl_ Anna Ol_jn_kova, vikonannya - Mar_ya Stoyanova _ Pol_na Gluhenko, 6 rok_v 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648.2"/>
                  <p14:fade out="25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7638" y="6014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5000">
        <p:circle/>
      </p:transition>
    </mc:Choice>
    <mc:Fallback xmlns="">
      <p:transition spd="slow" advClick="0" advTm="2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786658" cy="6336704"/>
          </a:xfrm>
          <a:custGeom>
            <a:avLst/>
            <a:gdLst>
              <a:gd name="connsiteX0" fmla="*/ 0 w 8784976"/>
              <a:gd name="connsiteY0" fmla="*/ 0 h 6336704"/>
              <a:gd name="connsiteX1" fmla="*/ 8784976 w 8784976"/>
              <a:gd name="connsiteY1" fmla="*/ 0 h 6336704"/>
              <a:gd name="connsiteX2" fmla="*/ 8784976 w 8784976"/>
              <a:gd name="connsiteY2" fmla="*/ 6336704 h 6336704"/>
              <a:gd name="connsiteX3" fmla="*/ 0 w 8784976"/>
              <a:gd name="connsiteY3" fmla="*/ 6336704 h 6336704"/>
              <a:gd name="connsiteX4" fmla="*/ 0 w 8784976"/>
              <a:gd name="connsiteY4" fmla="*/ 0 h 6336704"/>
              <a:gd name="connsiteX0" fmla="*/ 0 w 8784976"/>
              <a:gd name="connsiteY0" fmla="*/ 0 h 6336704"/>
              <a:gd name="connsiteX1" fmla="*/ 7910917 w 8784976"/>
              <a:gd name="connsiteY1" fmla="*/ 13447 h 6336704"/>
              <a:gd name="connsiteX2" fmla="*/ 8784976 w 8784976"/>
              <a:gd name="connsiteY2" fmla="*/ 6336704 h 6336704"/>
              <a:gd name="connsiteX3" fmla="*/ 0 w 8784976"/>
              <a:gd name="connsiteY3" fmla="*/ 6336704 h 6336704"/>
              <a:gd name="connsiteX4" fmla="*/ 0 w 8784976"/>
              <a:gd name="connsiteY4" fmla="*/ 0 h 6336704"/>
              <a:gd name="connsiteX0" fmla="*/ 0 w 8786658"/>
              <a:gd name="connsiteY0" fmla="*/ 0 h 6336704"/>
              <a:gd name="connsiteX1" fmla="*/ 7910917 w 8786658"/>
              <a:gd name="connsiteY1" fmla="*/ 13447 h 6336704"/>
              <a:gd name="connsiteX2" fmla="*/ 8784976 w 8786658"/>
              <a:gd name="connsiteY2" fmla="*/ 6336704 h 6336704"/>
              <a:gd name="connsiteX3" fmla="*/ 0 w 8786658"/>
              <a:gd name="connsiteY3" fmla="*/ 6336704 h 6336704"/>
              <a:gd name="connsiteX4" fmla="*/ 0 w 8786658"/>
              <a:gd name="connsiteY4" fmla="*/ 0 h 633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6658" h="6336704">
                <a:moveTo>
                  <a:pt x="0" y="0"/>
                </a:moveTo>
                <a:lnTo>
                  <a:pt x="7910917" y="13447"/>
                </a:lnTo>
                <a:cubicBezTo>
                  <a:pt x="9372164" y="1731235"/>
                  <a:pt x="8493623" y="4228952"/>
                  <a:pt x="8784976" y="6336704"/>
                </a:cubicBezTo>
                <a:lnTo>
                  <a:pt x="0" y="63367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71600" y="1178397"/>
            <a:ext cx="6408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7030A0"/>
                </a:solidFill>
              </a:rPr>
              <a:t>           Вгадай фігуру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483768" y="1085730"/>
            <a:ext cx="4032448" cy="1059468"/>
          </a:xfrm>
          <a:prstGeom prst="horizontalScroll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2533835"/>
            <a:ext cx="1296144" cy="12781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44724" y="2875873"/>
            <a:ext cx="2097252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r>
              <a:rPr lang="uk-UA" sz="3200" b="1" dirty="0" smtClean="0"/>
              <a:t>5</a:t>
            </a:r>
            <a:endParaRPr lang="ru-RU" sz="3200" b="1" dirty="0"/>
          </a:p>
        </p:txBody>
      </p:sp>
      <p:sp>
        <p:nvSpPr>
          <p:cNvPr id="17" name="Овал 16"/>
          <p:cNvSpPr/>
          <p:nvPr/>
        </p:nvSpPr>
        <p:spPr>
          <a:xfrm>
            <a:off x="382930" y="2569839"/>
            <a:ext cx="1224136" cy="12421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 1</a:t>
            </a:r>
            <a:endParaRPr lang="ru-RU" sz="3200" b="1" dirty="0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647163" y="2425823"/>
            <a:ext cx="1577710" cy="138615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r>
              <a:rPr lang="uk-UA" sz="3200" b="1" dirty="0" smtClean="0"/>
              <a:t>2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4111624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Фігура червона, але не трикутник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Фігура має три кути, але не фіолетова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Фігура зелена, але не многокутник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Фігура многокутник, але не червона і не зелена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Зелена фігура, яка має прямі кути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7299953" y="2318276"/>
            <a:ext cx="1548172" cy="1458162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7204" y="4132440"/>
            <a:ext cx="54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(5)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8562" y="458339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(2)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4506" y="499086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(1)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242063" y="545253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(4)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183192" y="588150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(3)</a:t>
            </a:r>
            <a:endParaRPr lang="ru-RU" sz="2400" dirty="0"/>
          </a:p>
        </p:txBody>
      </p:sp>
      <p:pic>
        <p:nvPicPr>
          <p:cNvPr id="20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00" b="55200" l="58811" r="98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5112480" y="193570"/>
            <a:ext cx="4129020" cy="323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240" y="345800"/>
            <a:ext cx="755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</a:t>
            </a:r>
            <a:r>
              <a:rPr lang="uk-UA" dirty="0" err="1"/>
              <a:t>тішинська</a:t>
            </a:r>
            <a:r>
              <a:rPr lang="uk-UA" dirty="0"/>
              <a:t> загальноосвітня школа І-ІІІ ступенів №</a:t>
            </a:r>
            <a:r>
              <a:rPr lang="uk-UA" dirty="0"/>
              <a:t>2 Хмельницької області</a:t>
            </a:r>
          </a:p>
          <a:p>
            <a:pPr algn="ctr"/>
            <a:r>
              <a:rPr lang="uk-UA" dirty="0" smtClean="0"/>
              <a:t>Оскома </a:t>
            </a:r>
            <a:r>
              <a:rPr lang="uk-UA" dirty="0"/>
              <a:t>Оксана </a:t>
            </a:r>
            <a:r>
              <a:rPr lang="uk-UA" dirty="0" smtClean="0"/>
              <a:t>Василівна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5000">
        <p:circle/>
      </p:transition>
    </mc:Choice>
    <mc:Fallback xmlns="">
      <p:transition spd="slow" advClick="0" advTm="2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9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5517" y="232072"/>
            <a:ext cx="8784976" cy="63367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540209" y="1232517"/>
            <a:ext cx="6408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7030A0"/>
                </a:solidFill>
              </a:rPr>
              <a:t>        Знайди схожість 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267744" y="1091146"/>
            <a:ext cx="4571847" cy="1080120"/>
          </a:xfrm>
          <a:prstGeom prst="horizontalScroll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извлечение 5"/>
          <p:cNvSpPr/>
          <p:nvPr/>
        </p:nvSpPr>
        <p:spPr>
          <a:xfrm rot="21113312">
            <a:off x="652217" y="2794423"/>
            <a:ext cx="1152128" cy="104411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219339" y="2900446"/>
            <a:ext cx="1116125" cy="1080120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105527" y="2920684"/>
            <a:ext cx="986460" cy="967642"/>
          </a:xfrm>
          <a:prstGeom prst="flowChartConnec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939888" y="2883574"/>
            <a:ext cx="972108" cy="10310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Цилиндр 8"/>
          <p:cNvSpPr/>
          <p:nvPr/>
        </p:nvSpPr>
        <p:spPr>
          <a:xfrm>
            <a:off x="4257504" y="2900449"/>
            <a:ext cx="792088" cy="10081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извлечение 11"/>
          <p:cNvSpPr/>
          <p:nvPr/>
        </p:nvSpPr>
        <p:spPr>
          <a:xfrm>
            <a:off x="8005243" y="2711181"/>
            <a:ext cx="882143" cy="1088801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8028384" y="3689043"/>
            <a:ext cx="835862" cy="266997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извлечение 16"/>
          <p:cNvSpPr/>
          <p:nvPr/>
        </p:nvSpPr>
        <p:spPr>
          <a:xfrm rot="1886958">
            <a:off x="610826" y="2738349"/>
            <a:ext cx="476385" cy="1135365"/>
          </a:xfrm>
          <a:prstGeom prst="flowChartExtra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1001IGR.ru - &amp;kcy;&amp;ucy;&amp;pcy;&amp;icy;&amp;tcy;&amp;iecy; &amp;dcy;&amp;iecy;&amp;tcy;&amp;scy;&amp;kcy;&amp;icy;&amp;iecy; &amp;mcy;&amp;yacy;&amp;chcy;&amp;icy;, &amp;kcy;&amp;ucy;&amp;pcy;&amp;icy;&amp;tcy;&amp;softcy; &amp;dcy;&amp;iecy;&amp;tcy;&amp;scy;&amp;kcy;&amp;icy;&amp;jcy; &amp;mcy;&amp;yacy;&amp;chcy;, &amp;acy;&amp;kcy;&amp;tcy;&amp;icy;&amp;vcy;&amp;ncy;&amp;ycy;&amp;iecy; &amp;icy;&amp;gcy;&amp;rcy;&amp;ycy;, &amp;dcy;&amp;iecy;&amp;tcy;&amp;scy;&amp;kcy;&amp;icy;&amp;jcy; &amp;mcy;&amp;yacy;&amp;chcy; &amp;dcy;&amp;lcy;&amp;yacy; &amp;zcy;&amp;acy;&amp;ncy;&amp;yacy;&amp;tcy;&amp;icy;&amp;jcy; &amp;scy;&amp;pcy;&amp;ocy;&amp;rcy;&amp;ocy;&amp;m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2600" l="780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693" y="5251620"/>
            <a:ext cx="1298651" cy="129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Dcy;&amp;iecy;&amp;tcy;&amp;scy;&amp;kcy;&amp;icy;&amp;iecy; &amp;tcy;&amp;ocy;&amp;vcy;&amp;acy;&amp;rcy;&amp;ycy; &amp;kcy;&amp;ucy;&amp;pcy;&amp;icy;&amp;tcy;&amp;softcy; &amp;ocy;&amp;tcy; 4 &amp;gcy;&amp;rcy;&amp;ncy;. &amp;vcy; &amp;Kcy;&amp;icy;&amp;iecy;&amp;vcy;&amp;iecy;, &amp;KHcy;&amp;acy;&amp;rcy;&amp;softcy;&amp;kcy;&amp;ocy;&amp;vcy;&amp;iecy;, &amp;Dcy;&amp;ncy;&amp;iecy;&amp;pcy;&amp;rcy;&amp;ocy;&amp;pcy;&amp;iecy;&amp;tcy;&amp;rcy;&amp;ocy;&amp;vcy;&amp;scy;&amp;kcy;&amp;iecy;, &amp;Ocy;&amp;dcy;&amp;iecy;&amp;scy;&amp;scy;&amp;iecy;, &amp;Dcy;&amp;ocy;&amp;ncy;&amp;iecy;&amp;tscy;&amp;kcy;&amp;iecy;, &amp;Zcy;&amp;acy;&amp;pcy;&amp;ocy;&amp;rcy;&amp;ocy;&amp;zhcy;&amp;softcy;&amp;iecy;, &amp;Lcy;&amp;softcy;&amp;vcy;&amp;ocy;&amp;vcy;&amp;iecy; Toys.com.u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33" b="94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60" y="5114808"/>
            <a:ext cx="2095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ys.com.ua &amp;Ocy;&amp;bcy;&amp;rcy;&amp;ucy;&amp;chcy;&amp;icy; &amp;ocy;&amp;tcy; 24 &amp;gcy;&amp;rcy;&amp;ncy;. &amp;Kcy;&amp;ucy;&amp;pcy;&amp;icy;&amp;tcy;&amp;softcy; &amp;Ocy;&amp;bcy;&amp;rcy;&amp;ucy;&amp;chcy;&amp;icy; &amp;vcy; &amp;Kcy;&amp;icy;&amp;iecy;&amp;vcy;&amp;iecy;, &amp;KHcy;&amp;acy;&amp;rcy;&amp;softcy;&amp;kcy;&amp;ocy;&amp;vcy;&amp;iecy;, &amp;Dcy;&amp;ncy;&amp;iecy;&amp;pcy;&amp;rcy;&amp;ocy;&amp;pcy;&amp;iecy;&amp;tcy;&amp;rcy;&amp;ocy;&amp;vcy;&amp;scy;&amp;kcy;&amp;iecy;, &amp;Ocy;&amp;dcy;&amp;iecy;&amp;scy;&amp;scy;&amp;iecy;, &amp;Dcy;&amp;ocy;&amp;ncy;&amp;iecy;&amp;tscy;&amp;kcy;&amp;iecy;, &amp;Zcy;&amp;acy;&amp;pcy;&amp;ocy;&amp;rcy;&amp;ocy;&amp;zhcy;&amp;softcy;&amp;iecy;, &amp;Lcy;&amp;softcy;&amp;vcy;&amp;ocy;&amp;vcy;&amp;iecy;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9" b="9930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61" y="5232925"/>
            <a:ext cx="1629247" cy="122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&amp;Kcy;&amp;ucy;&amp;bcy;&amp;icy;&amp;kcy; &quot;&amp;Rcy;&amp;acy;&amp;zcy;&amp;vcy;&amp;icy;&amp;vcy;&amp;acy;&amp;yucy;&amp;shchcy;&amp;icy;&amp;jcy;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44" b="97754" l="3809" r="974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287707"/>
            <a:ext cx="1171441" cy="117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&amp;TScy;&amp;iecy;&amp;ncy;&amp;ycy; &amp;ncy;&amp;acy; &amp;Ocy;&amp;kcy;&amp;ncy;&amp;acy; &amp;ocy;&amp;tcy;&amp;kcy;&amp;icy;&amp;dcy;&amp;ncy;&amp;ycy;&amp;iecy; &amp;vcy; &amp;Mcy;&amp;ocy;&amp;lcy;&amp;dcy;&amp;ocy;&amp;vcy;&amp;acy;: &amp;kcy;&amp;ucy;&amp;pcy;&amp;icy;&amp;tcy;&amp;softcy; &amp;Ocy;&amp;kcy;&amp;ncy;&amp;acy; &amp;ocy;&amp;tcy;&amp;kcy;&amp;icy;&amp;dcy;&amp;ncy;&amp;ycy;&amp;iecy;. &amp;KHcy;&amp;acy;&amp;rcy;&amp;acy;&amp;kcy;&amp;tcy;&amp;iecy;&amp;rcy;&amp;icy;&amp;scy;&amp;tcy;&amp;icy;&amp;kcy;&amp;icy;, &amp;ocy;&amp;pcy;&amp;icy;&amp;scy;&amp;acy;&amp;ncy;&amp;icy;&amp;iecy;, &amp;fcy;&amp;ocy;&amp;tcy;&amp;ocy;&amp;gcy;&amp;rcy;&amp;acy;&amp;fcy;&amp;icy;&amp;icy; &amp;Ocy;&amp;kcy;&amp;ncy;&amp;acy; &amp;ocy;&amp;tcy;&amp;kcy;&amp;icy;&amp;dcy;&amp;ncy;&amp;ycy;&amp;iecy; &amp;vcy; &amp;icy;&amp;ncy;&amp;tcy;&amp;iecy;&amp;rcy;&amp;ncy;&amp;iecy;&amp;tcy;-&amp;kcy;&amp;acy;&amp;tcy;&amp;acy;&amp;lcy;&amp;ocy;&amp;gcy;&amp;iecy; 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6167" l="3199" r="96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7" y="5244196"/>
            <a:ext cx="1231592" cy="124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&amp;tscy;&amp;icy;&amp;lcy;&amp;icy;&amp;ncy;&amp;dcy;&amp;rcy; &quot; &amp;Scy;&amp;tcy;&amp;rcy;&amp;acy;&amp;ncy;&amp;icy;&amp;tscy;&amp;acy;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333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45" y="5216942"/>
            <a:ext cx="1015135" cy="13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&amp;Pcy;&amp;rcy;&amp;acy;&amp;zcy;&amp;dcy;&amp;ncy;&amp;icy;&amp;chcy;&amp;ncy;&amp;ycy;&amp;jcy; &amp;kcy;&amp;ocy;&amp;lcy;&amp;pcy;&amp;acy;&amp;kcy; &amp;Pcy;&amp;rcy;&amp;acy;&amp;zcy;&amp;dcy;&amp;ncy;&amp;icy;&amp;chcy;&amp;ncy;&amp;ycy;&amp;jcy; &amp;kcy;&amp;ocy;&amp;lcy;&amp;pcy;&amp;acy;&amp;kcy;. &amp;Acy;&amp;vcy;&amp;tcy;&amp;ocy;&amp;rcy;: aleksangel &amp;Pcy;&amp;rcy;&amp;ocy;&amp;dcy;&amp;acy;&amp;zhcy;&amp;acy; &amp;fcy;&amp;ocy;&amp;tcy;&amp;ocy;&amp;gcy;&amp;rcy;&amp;acy;&amp;fcy;&amp;icy;&amp;jcy; &amp;icy; &amp;vcy;&amp;iecy;&amp;kcy;&amp;tcy;&amp;ocy;&amp;rcy;&amp;ncy;&amp;ycy;&amp;khcy; &amp;icy;&amp;lcy;&amp;lcy;&amp;yucy;&amp;scy;&amp;tcy;&amp;rcy;&amp;acy;&amp;tscy;&amp;icy;&amp;jcy; &amp;vcy; &amp;fcy;&amp;ocy;&amp;tcy;&amp;ocy;&amp;bcy;&amp;acy;&amp;ncy;&amp;kcy;&amp;acy;&amp;khcy;. &amp;Icy;&amp;ncy;&amp;fcy;&amp;ocy;&amp;rcy;&amp;mcy;&amp;acy;&amp;tscy;&amp;icy;&amp;yacy; &amp;pcy;&amp;ocy;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9859" r="954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667" y="4832382"/>
            <a:ext cx="1532168" cy="19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>
            <a:off x="1132696" y="3989112"/>
            <a:ext cx="865165" cy="122783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208045" y="3968507"/>
            <a:ext cx="1445503" cy="134445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651414" y="4017511"/>
            <a:ext cx="632801" cy="116471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323437" y="4044595"/>
            <a:ext cx="658666" cy="124311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028" idx="0"/>
          </p:cNvCxnSpPr>
          <p:nvPr/>
        </p:nvCxnSpPr>
        <p:spPr>
          <a:xfrm>
            <a:off x="5941002" y="4065668"/>
            <a:ext cx="1078017" cy="118595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963840" y="4017511"/>
            <a:ext cx="1481491" cy="112756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6380121" y="4065668"/>
            <a:ext cx="1920548" cy="98996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TextBox 1025"/>
          <p:cNvSpPr txBox="1"/>
          <p:nvPr/>
        </p:nvSpPr>
        <p:spPr>
          <a:xfrm>
            <a:off x="799388" y="327759"/>
            <a:ext cx="7545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</a:t>
            </a:r>
            <a:r>
              <a:rPr lang="uk-UA" dirty="0" err="1"/>
              <a:t>тішинська</a:t>
            </a:r>
            <a:r>
              <a:rPr lang="uk-UA" dirty="0"/>
              <a:t> загальноосвітня школа І-ІІІ ступенів №</a:t>
            </a:r>
            <a:r>
              <a:rPr lang="uk-UA" dirty="0"/>
              <a:t>2 Хмельницької області</a:t>
            </a:r>
          </a:p>
          <a:p>
            <a:pPr algn="ctr"/>
            <a:r>
              <a:rPr lang="uk-UA" dirty="0" smtClean="0"/>
              <a:t>Оскома </a:t>
            </a:r>
            <a:r>
              <a:rPr lang="uk-UA" dirty="0"/>
              <a:t>Оксана </a:t>
            </a:r>
            <a:r>
              <a:rPr lang="uk-UA" dirty="0" smtClean="0"/>
              <a:t>Василівна</a:t>
            </a:r>
            <a:endParaRPr lang="ru-RU" dirty="0"/>
          </a:p>
        </p:txBody>
      </p:sp>
      <p:pic>
        <p:nvPicPr>
          <p:cNvPr id="32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16" r:link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400" b="55200" l="58811" r="98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3452625" y="2711181"/>
            <a:ext cx="4704863" cy="368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4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0">
        <p:circle/>
      </p:transition>
    </mc:Choice>
    <mc:Fallback xmlns="">
      <p:transition spd="slow"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784976" cy="63367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113834" y="1141964"/>
            <a:ext cx="2700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7030A0"/>
                </a:solidFill>
              </a:rPr>
              <a:t> Поміркуй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789799" y="1026863"/>
            <a:ext cx="3348373" cy="1080120"/>
          </a:xfrm>
          <a:prstGeom prst="horizontalScroll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91750" y="2352403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Як перетворити один трикутник </a:t>
            </a:r>
          </a:p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трьома прямими на чотири трикутники</a:t>
            </a:r>
            <a:r>
              <a:rPr lang="en-US" sz="2800" b="1" dirty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193704" y="3929127"/>
            <a:ext cx="3240360" cy="208823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27603" y="4228671"/>
            <a:ext cx="1581528" cy="23216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495275" y="4301953"/>
            <a:ext cx="1362978" cy="2160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420142" y="4869160"/>
            <a:ext cx="2952328" cy="81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5556" y="348782"/>
            <a:ext cx="75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</a:t>
            </a:r>
            <a:r>
              <a:rPr lang="uk-UA" dirty="0" err="1"/>
              <a:t>тішинська</a:t>
            </a:r>
            <a:r>
              <a:rPr lang="uk-UA" dirty="0"/>
              <a:t> загальноосвітня школа І-ІІІ ступенів №</a:t>
            </a:r>
            <a:r>
              <a:rPr lang="uk-UA" dirty="0"/>
              <a:t>2 Хмельницької області</a:t>
            </a:r>
          </a:p>
          <a:p>
            <a:pPr algn="ctr"/>
            <a:r>
              <a:rPr lang="uk-UA" dirty="0" smtClean="0"/>
              <a:t>Оскома </a:t>
            </a:r>
            <a:r>
              <a:rPr lang="uk-UA" dirty="0"/>
              <a:t>Оксана </a:t>
            </a:r>
            <a:r>
              <a:rPr lang="uk-UA" dirty="0" smtClean="0"/>
              <a:t>Василівна</a:t>
            </a:r>
            <a:endParaRPr lang="ru-RU" dirty="0"/>
          </a:p>
        </p:txBody>
      </p:sp>
      <p:pic>
        <p:nvPicPr>
          <p:cNvPr id="17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00" b="55200" l="58811" r="98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 flipH="1">
            <a:off x="591960" y="4320503"/>
            <a:ext cx="4588836" cy="359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591960" y="2237229"/>
            <a:ext cx="7356573" cy="1513812"/>
          </a:xfrm>
          <a:prstGeom prst="cloudCallout">
            <a:avLst>
              <a:gd name="adj1" fmla="val -30120"/>
              <a:gd name="adj2" fmla="val 926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3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5000">
        <p:circle/>
      </p:transition>
    </mc:Choice>
    <mc:Fallback xmlns="">
      <p:transition spd="slow" advClick="0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46048"/>
            <a:ext cx="8784976" cy="6491558"/>
          </a:xfrm>
          <a:custGeom>
            <a:avLst/>
            <a:gdLst>
              <a:gd name="connsiteX0" fmla="*/ 0 w 8784976"/>
              <a:gd name="connsiteY0" fmla="*/ 0 h 6336704"/>
              <a:gd name="connsiteX1" fmla="*/ 8784976 w 8784976"/>
              <a:gd name="connsiteY1" fmla="*/ 0 h 6336704"/>
              <a:gd name="connsiteX2" fmla="*/ 8784976 w 8784976"/>
              <a:gd name="connsiteY2" fmla="*/ 6336704 h 6336704"/>
              <a:gd name="connsiteX3" fmla="*/ 0 w 8784976"/>
              <a:gd name="connsiteY3" fmla="*/ 6336704 h 6336704"/>
              <a:gd name="connsiteX4" fmla="*/ 0 w 8784976"/>
              <a:gd name="connsiteY4" fmla="*/ 0 h 6336704"/>
              <a:gd name="connsiteX0" fmla="*/ 0 w 8784976"/>
              <a:gd name="connsiteY0" fmla="*/ 0 h 6336704"/>
              <a:gd name="connsiteX1" fmla="*/ 8784976 w 8784976"/>
              <a:gd name="connsiteY1" fmla="*/ 0 h 6336704"/>
              <a:gd name="connsiteX2" fmla="*/ 7897470 w 8784976"/>
              <a:gd name="connsiteY2" fmla="*/ 6229127 h 6336704"/>
              <a:gd name="connsiteX3" fmla="*/ 0 w 8784976"/>
              <a:gd name="connsiteY3" fmla="*/ 6336704 h 6336704"/>
              <a:gd name="connsiteX4" fmla="*/ 0 w 8784976"/>
              <a:gd name="connsiteY4" fmla="*/ 0 h 6336704"/>
              <a:gd name="connsiteX0" fmla="*/ 0 w 8784976"/>
              <a:gd name="connsiteY0" fmla="*/ 0 h 6371213"/>
              <a:gd name="connsiteX1" fmla="*/ 8784976 w 8784976"/>
              <a:gd name="connsiteY1" fmla="*/ 0 h 6371213"/>
              <a:gd name="connsiteX2" fmla="*/ 7897470 w 8784976"/>
              <a:gd name="connsiteY2" fmla="*/ 6229127 h 6371213"/>
              <a:gd name="connsiteX3" fmla="*/ 0 w 8784976"/>
              <a:gd name="connsiteY3" fmla="*/ 6336704 h 6371213"/>
              <a:gd name="connsiteX4" fmla="*/ 0 w 8784976"/>
              <a:gd name="connsiteY4" fmla="*/ 0 h 6371213"/>
              <a:gd name="connsiteX0" fmla="*/ 0 w 8784976"/>
              <a:gd name="connsiteY0" fmla="*/ 0 h 6371213"/>
              <a:gd name="connsiteX1" fmla="*/ 8784976 w 8784976"/>
              <a:gd name="connsiteY1" fmla="*/ 0 h 6371213"/>
              <a:gd name="connsiteX2" fmla="*/ 7897470 w 8784976"/>
              <a:gd name="connsiteY2" fmla="*/ 6229127 h 6371213"/>
              <a:gd name="connsiteX3" fmla="*/ 0 w 8784976"/>
              <a:gd name="connsiteY3" fmla="*/ 6336704 h 6371213"/>
              <a:gd name="connsiteX4" fmla="*/ 0 w 8784976"/>
              <a:gd name="connsiteY4" fmla="*/ 0 h 6371213"/>
              <a:gd name="connsiteX0" fmla="*/ 0 w 8788578"/>
              <a:gd name="connsiteY0" fmla="*/ 0 h 6336704"/>
              <a:gd name="connsiteX1" fmla="*/ 8784976 w 8788578"/>
              <a:gd name="connsiteY1" fmla="*/ 0 h 6336704"/>
              <a:gd name="connsiteX2" fmla="*/ 7964706 w 8788578"/>
              <a:gd name="connsiteY2" fmla="*/ 5771927 h 6336704"/>
              <a:gd name="connsiteX3" fmla="*/ 0 w 8788578"/>
              <a:gd name="connsiteY3" fmla="*/ 6336704 h 6336704"/>
              <a:gd name="connsiteX4" fmla="*/ 0 w 8788578"/>
              <a:gd name="connsiteY4" fmla="*/ 0 h 6336704"/>
              <a:gd name="connsiteX0" fmla="*/ 0 w 8788578"/>
              <a:gd name="connsiteY0" fmla="*/ 0 h 6386006"/>
              <a:gd name="connsiteX1" fmla="*/ 8784976 w 8788578"/>
              <a:gd name="connsiteY1" fmla="*/ 0 h 6386006"/>
              <a:gd name="connsiteX2" fmla="*/ 7964706 w 8788578"/>
              <a:gd name="connsiteY2" fmla="*/ 5771927 h 6386006"/>
              <a:gd name="connsiteX3" fmla="*/ 0 w 8788578"/>
              <a:gd name="connsiteY3" fmla="*/ 6336704 h 6386006"/>
              <a:gd name="connsiteX4" fmla="*/ 0 w 8788578"/>
              <a:gd name="connsiteY4" fmla="*/ 0 h 6386006"/>
              <a:gd name="connsiteX0" fmla="*/ 0 w 8824736"/>
              <a:gd name="connsiteY0" fmla="*/ 0 h 6336704"/>
              <a:gd name="connsiteX1" fmla="*/ 8784976 w 8824736"/>
              <a:gd name="connsiteY1" fmla="*/ 0 h 6336704"/>
              <a:gd name="connsiteX2" fmla="*/ 8031941 w 8824736"/>
              <a:gd name="connsiteY2" fmla="*/ 5570222 h 6336704"/>
              <a:gd name="connsiteX3" fmla="*/ 0 w 8824736"/>
              <a:gd name="connsiteY3" fmla="*/ 6336704 h 6336704"/>
              <a:gd name="connsiteX4" fmla="*/ 0 w 8824736"/>
              <a:gd name="connsiteY4" fmla="*/ 0 h 6336704"/>
              <a:gd name="connsiteX0" fmla="*/ 0 w 8824736"/>
              <a:gd name="connsiteY0" fmla="*/ 0 h 6439766"/>
              <a:gd name="connsiteX1" fmla="*/ 8784976 w 8824736"/>
              <a:gd name="connsiteY1" fmla="*/ 0 h 6439766"/>
              <a:gd name="connsiteX2" fmla="*/ 8031941 w 8824736"/>
              <a:gd name="connsiteY2" fmla="*/ 5570222 h 6439766"/>
              <a:gd name="connsiteX3" fmla="*/ 0 w 8824736"/>
              <a:gd name="connsiteY3" fmla="*/ 6336704 h 6439766"/>
              <a:gd name="connsiteX4" fmla="*/ 0 w 8824736"/>
              <a:gd name="connsiteY4" fmla="*/ 0 h 6439766"/>
              <a:gd name="connsiteX0" fmla="*/ 0 w 8784976"/>
              <a:gd name="connsiteY0" fmla="*/ 0 h 6354226"/>
              <a:gd name="connsiteX1" fmla="*/ 8784976 w 8784976"/>
              <a:gd name="connsiteY1" fmla="*/ 0 h 6354226"/>
              <a:gd name="connsiteX2" fmla="*/ 7857129 w 8784976"/>
              <a:gd name="connsiteY2" fmla="*/ 5328174 h 6354226"/>
              <a:gd name="connsiteX3" fmla="*/ 0 w 8784976"/>
              <a:gd name="connsiteY3" fmla="*/ 6336704 h 6354226"/>
              <a:gd name="connsiteX4" fmla="*/ 0 w 8784976"/>
              <a:gd name="connsiteY4" fmla="*/ 0 h 6354226"/>
              <a:gd name="connsiteX0" fmla="*/ 0 w 8784976"/>
              <a:gd name="connsiteY0" fmla="*/ 0 h 6485444"/>
              <a:gd name="connsiteX1" fmla="*/ 8784976 w 8784976"/>
              <a:gd name="connsiteY1" fmla="*/ 0 h 6485444"/>
              <a:gd name="connsiteX2" fmla="*/ 7857129 w 8784976"/>
              <a:gd name="connsiteY2" fmla="*/ 5328174 h 6485444"/>
              <a:gd name="connsiteX3" fmla="*/ 0 w 8784976"/>
              <a:gd name="connsiteY3" fmla="*/ 6336704 h 6485444"/>
              <a:gd name="connsiteX4" fmla="*/ 0 w 8784976"/>
              <a:gd name="connsiteY4" fmla="*/ 0 h 6485444"/>
              <a:gd name="connsiteX0" fmla="*/ 0 w 8784976"/>
              <a:gd name="connsiteY0" fmla="*/ 0 h 6414600"/>
              <a:gd name="connsiteX1" fmla="*/ 8784976 w 8784976"/>
              <a:gd name="connsiteY1" fmla="*/ 0 h 6414600"/>
              <a:gd name="connsiteX2" fmla="*/ 7803341 w 8784976"/>
              <a:gd name="connsiteY2" fmla="*/ 5153363 h 6414600"/>
              <a:gd name="connsiteX3" fmla="*/ 0 w 8784976"/>
              <a:gd name="connsiteY3" fmla="*/ 6336704 h 6414600"/>
              <a:gd name="connsiteX4" fmla="*/ 0 w 8784976"/>
              <a:gd name="connsiteY4" fmla="*/ 0 h 6414600"/>
              <a:gd name="connsiteX0" fmla="*/ 0 w 8784976"/>
              <a:gd name="connsiteY0" fmla="*/ 0 h 6585726"/>
              <a:gd name="connsiteX1" fmla="*/ 8784976 w 8784976"/>
              <a:gd name="connsiteY1" fmla="*/ 0 h 6585726"/>
              <a:gd name="connsiteX2" fmla="*/ 7816788 w 8784976"/>
              <a:gd name="connsiteY2" fmla="*/ 5529880 h 6585726"/>
              <a:gd name="connsiteX3" fmla="*/ 0 w 8784976"/>
              <a:gd name="connsiteY3" fmla="*/ 6336704 h 6585726"/>
              <a:gd name="connsiteX4" fmla="*/ 0 w 8784976"/>
              <a:gd name="connsiteY4" fmla="*/ 0 h 6585726"/>
              <a:gd name="connsiteX0" fmla="*/ 0 w 8784976"/>
              <a:gd name="connsiteY0" fmla="*/ 0 h 6491558"/>
              <a:gd name="connsiteX1" fmla="*/ 8784976 w 8784976"/>
              <a:gd name="connsiteY1" fmla="*/ 0 h 6491558"/>
              <a:gd name="connsiteX2" fmla="*/ 7641976 w 8784976"/>
              <a:gd name="connsiteY2" fmla="*/ 5341621 h 6491558"/>
              <a:gd name="connsiteX3" fmla="*/ 0 w 8784976"/>
              <a:gd name="connsiteY3" fmla="*/ 6336704 h 6491558"/>
              <a:gd name="connsiteX4" fmla="*/ 0 w 8784976"/>
              <a:gd name="connsiteY4" fmla="*/ 0 h 649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4976" h="6491558">
                <a:moveTo>
                  <a:pt x="0" y="0"/>
                </a:moveTo>
                <a:lnTo>
                  <a:pt x="8784976" y="0"/>
                </a:lnTo>
                <a:cubicBezTo>
                  <a:pt x="8489141" y="2076376"/>
                  <a:pt x="9040470" y="5174728"/>
                  <a:pt x="7641976" y="5341621"/>
                </a:cubicBezTo>
                <a:cubicBezTo>
                  <a:pt x="9110838" y="7112151"/>
                  <a:pt x="2632490" y="6300845"/>
                  <a:pt x="0" y="633670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21139" y="1205173"/>
            <a:ext cx="6408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7030A0"/>
                </a:solidFill>
              </a:rPr>
              <a:t>      «Розплутай» фігури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069212" y="1096560"/>
            <a:ext cx="5112568" cy="1080120"/>
          </a:xfrm>
          <a:prstGeom prst="horizontalScroll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объединение 5"/>
          <p:cNvSpPr/>
          <p:nvPr/>
        </p:nvSpPr>
        <p:spPr>
          <a:xfrm rot="16043499">
            <a:off x="6054813" y="3512904"/>
            <a:ext cx="1116123" cy="1440160"/>
          </a:xfrm>
          <a:prstGeom prst="flowChartMerg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5" y="3429000"/>
            <a:ext cx="3481035" cy="1800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1619672" y="2708920"/>
            <a:ext cx="1656184" cy="1440160"/>
          </a:xfrm>
          <a:prstGeom prst="hex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626816" y="3638226"/>
            <a:ext cx="1656184" cy="1440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794673" y="4556992"/>
            <a:ext cx="1332147" cy="1344415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ешение 10"/>
          <p:cNvSpPr/>
          <p:nvPr/>
        </p:nvSpPr>
        <p:spPr>
          <a:xfrm rot="1637915">
            <a:off x="1872476" y="4869160"/>
            <a:ext cx="2112883" cy="720080"/>
          </a:xfrm>
          <a:prstGeom prst="flowChartDecisi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учное управление 11"/>
          <p:cNvSpPr/>
          <p:nvPr/>
        </p:nvSpPr>
        <p:spPr>
          <a:xfrm>
            <a:off x="3310219" y="3024434"/>
            <a:ext cx="1982583" cy="864096"/>
          </a:xfrm>
          <a:prstGeom prst="flowChartManualOperati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ильный пятиугольник 12"/>
          <p:cNvSpPr/>
          <p:nvPr/>
        </p:nvSpPr>
        <p:spPr>
          <a:xfrm>
            <a:off x="5460747" y="2674640"/>
            <a:ext cx="1152128" cy="963586"/>
          </a:xfrm>
          <a:prstGeom prst="pent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20658357">
            <a:off x="2437137" y="3998266"/>
            <a:ext cx="1512168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90637" y="345793"/>
            <a:ext cx="746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</a:t>
            </a:r>
            <a:r>
              <a:rPr lang="uk-UA" dirty="0" err="1"/>
              <a:t>тішинська</a:t>
            </a:r>
            <a:r>
              <a:rPr lang="uk-UA" dirty="0"/>
              <a:t> загальноосвітня школа І-ІІІ ступенів №</a:t>
            </a:r>
            <a:r>
              <a:rPr lang="uk-UA" dirty="0"/>
              <a:t>2 Хмельницької області</a:t>
            </a:r>
          </a:p>
          <a:p>
            <a:pPr algn="ctr"/>
            <a:r>
              <a:rPr lang="uk-UA" dirty="0" smtClean="0"/>
              <a:t>Оскома </a:t>
            </a:r>
            <a:r>
              <a:rPr lang="uk-UA" dirty="0"/>
              <a:t>Оксана </a:t>
            </a:r>
            <a:r>
              <a:rPr lang="uk-UA" dirty="0" smtClean="0"/>
              <a:t>Василівна</a:t>
            </a:r>
            <a:endParaRPr lang="ru-RU" dirty="0"/>
          </a:p>
        </p:txBody>
      </p:sp>
      <p:pic>
        <p:nvPicPr>
          <p:cNvPr id="18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600" b="100000" l="0" r="443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 flipH="1">
            <a:off x="5621296" y="3835710"/>
            <a:ext cx="3576028" cy="280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46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1043" y="271421"/>
            <a:ext cx="8791445" cy="6336704"/>
          </a:xfrm>
          <a:custGeom>
            <a:avLst/>
            <a:gdLst>
              <a:gd name="connsiteX0" fmla="*/ 0 w 8784976"/>
              <a:gd name="connsiteY0" fmla="*/ 0 h 6336704"/>
              <a:gd name="connsiteX1" fmla="*/ 8784976 w 8784976"/>
              <a:gd name="connsiteY1" fmla="*/ 0 h 6336704"/>
              <a:gd name="connsiteX2" fmla="*/ 8784976 w 8784976"/>
              <a:gd name="connsiteY2" fmla="*/ 6336704 h 6336704"/>
              <a:gd name="connsiteX3" fmla="*/ 0 w 8784976"/>
              <a:gd name="connsiteY3" fmla="*/ 6336704 h 6336704"/>
              <a:gd name="connsiteX4" fmla="*/ 0 w 8784976"/>
              <a:gd name="connsiteY4" fmla="*/ 0 h 6336704"/>
              <a:gd name="connsiteX0" fmla="*/ 0 w 8784976"/>
              <a:gd name="connsiteY0" fmla="*/ 0 h 6336704"/>
              <a:gd name="connsiteX1" fmla="*/ 8784976 w 8784976"/>
              <a:gd name="connsiteY1" fmla="*/ 0 h 6336704"/>
              <a:gd name="connsiteX2" fmla="*/ 8784976 w 8784976"/>
              <a:gd name="connsiteY2" fmla="*/ 6336704 h 6336704"/>
              <a:gd name="connsiteX3" fmla="*/ 0 w 8784976"/>
              <a:gd name="connsiteY3" fmla="*/ 6336704 h 6336704"/>
              <a:gd name="connsiteX4" fmla="*/ 743781 w 8784976"/>
              <a:gd name="connsiteY4" fmla="*/ 400932 h 6336704"/>
              <a:gd name="connsiteX5" fmla="*/ 0 w 8784976"/>
              <a:gd name="connsiteY5" fmla="*/ 0 h 6336704"/>
              <a:gd name="connsiteX0" fmla="*/ 6469 w 8791445"/>
              <a:gd name="connsiteY0" fmla="*/ 0 h 6336704"/>
              <a:gd name="connsiteX1" fmla="*/ 8791445 w 8791445"/>
              <a:gd name="connsiteY1" fmla="*/ 0 h 6336704"/>
              <a:gd name="connsiteX2" fmla="*/ 8791445 w 8791445"/>
              <a:gd name="connsiteY2" fmla="*/ 6336704 h 6336704"/>
              <a:gd name="connsiteX3" fmla="*/ 6469 w 8791445"/>
              <a:gd name="connsiteY3" fmla="*/ 6336704 h 6336704"/>
              <a:gd name="connsiteX4" fmla="*/ 750250 w 8791445"/>
              <a:gd name="connsiteY4" fmla="*/ 400932 h 6336704"/>
              <a:gd name="connsiteX5" fmla="*/ 6469 w 8791445"/>
              <a:gd name="connsiteY5" fmla="*/ 0 h 633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1445" h="6336704">
                <a:moveTo>
                  <a:pt x="6469" y="0"/>
                </a:moveTo>
                <a:lnTo>
                  <a:pt x="8791445" y="0"/>
                </a:lnTo>
                <a:lnTo>
                  <a:pt x="8791445" y="6336704"/>
                </a:lnTo>
                <a:lnTo>
                  <a:pt x="6469" y="6336704"/>
                </a:lnTo>
                <a:cubicBezTo>
                  <a:pt x="7867" y="4613607"/>
                  <a:pt x="-125207" y="1881981"/>
                  <a:pt x="750250" y="400932"/>
                </a:cubicBezTo>
                <a:lnTo>
                  <a:pt x="6469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29723" y="1180455"/>
            <a:ext cx="6408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7030A0"/>
                </a:solidFill>
              </a:rPr>
              <a:t>        Створи свій малюнок 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015714" y="1042302"/>
            <a:ext cx="5526613" cy="1080120"/>
          </a:xfrm>
          <a:prstGeom prst="horizontalScroll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2509019" y="5085184"/>
            <a:ext cx="1008112" cy="1008112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719666" y="4503125"/>
            <a:ext cx="586817" cy="575177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2608321" y="4970290"/>
            <a:ext cx="144016" cy="14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34475" y="4970599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объединение 7"/>
          <p:cNvSpPr/>
          <p:nvPr/>
        </p:nvSpPr>
        <p:spPr>
          <a:xfrm rot="10800000">
            <a:off x="3144465" y="6032726"/>
            <a:ext cx="234026" cy="210303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объединение 16"/>
          <p:cNvSpPr/>
          <p:nvPr/>
        </p:nvSpPr>
        <p:spPr>
          <a:xfrm rot="10800000">
            <a:off x="2608320" y="6003285"/>
            <a:ext cx="234025" cy="239743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извлечение 8"/>
          <p:cNvSpPr/>
          <p:nvPr/>
        </p:nvSpPr>
        <p:spPr>
          <a:xfrm>
            <a:off x="2696089" y="4114058"/>
            <a:ext cx="648072" cy="43204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571998" y="4330082"/>
            <a:ext cx="2016225" cy="180779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843581" y="4790713"/>
            <a:ext cx="432048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5868144" y="4754266"/>
            <a:ext cx="432048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5364086" y="5373216"/>
            <a:ext cx="432048" cy="7499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4283965" y="3501008"/>
            <a:ext cx="2592290" cy="82907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236296" y="3073739"/>
            <a:ext cx="1368152" cy="216024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7794358" y="4970290"/>
            <a:ext cx="252028" cy="127273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4940840" y="3686699"/>
            <a:ext cx="118765" cy="2160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извлечение 26"/>
          <p:cNvSpPr/>
          <p:nvPr/>
        </p:nvSpPr>
        <p:spPr>
          <a:xfrm>
            <a:off x="929608" y="4196481"/>
            <a:ext cx="733890" cy="460188"/>
          </a:xfrm>
          <a:prstGeom prst="flowChartExtra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извлечение 27"/>
          <p:cNvSpPr/>
          <p:nvPr/>
        </p:nvSpPr>
        <p:spPr>
          <a:xfrm>
            <a:off x="747313" y="4656669"/>
            <a:ext cx="1069024" cy="625463"/>
          </a:xfrm>
          <a:prstGeom prst="flowChartExtra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извлечение 28"/>
          <p:cNvSpPr/>
          <p:nvPr/>
        </p:nvSpPr>
        <p:spPr>
          <a:xfrm>
            <a:off x="547937" y="5285856"/>
            <a:ext cx="1467777" cy="746870"/>
          </a:xfrm>
          <a:prstGeom prst="flowChartExtra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1230858" y="6040729"/>
            <a:ext cx="131391" cy="216024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1230858" y="2831155"/>
            <a:ext cx="432640" cy="42726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объединение 25"/>
          <p:cNvSpPr/>
          <p:nvPr/>
        </p:nvSpPr>
        <p:spPr>
          <a:xfrm rot="18433069">
            <a:off x="1024916" y="2791835"/>
            <a:ext cx="209615" cy="211225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объединение 32"/>
          <p:cNvSpPr/>
          <p:nvPr/>
        </p:nvSpPr>
        <p:spPr>
          <a:xfrm rot="13667179">
            <a:off x="1095026" y="3171577"/>
            <a:ext cx="193782" cy="193679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объединение 33"/>
          <p:cNvSpPr/>
          <p:nvPr/>
        </p:nvSpPr>
        <p:spPr>
          <a:xfrm rot="3406770">
            <a:off x="1669167" y="2772339"/>
            <a:ext cx="186515" cy="223755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объединение 34"/>
          <p:cNvSpPr/>
          <p:nvPr/>
        </p:nvSpPr>
        <p:spPr>
          <a:xfrm rot="7600224">
            <a:off x="1633184" y="3158489"/>
            <a:ext cx="196065" cy="213633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объединение 35"/>
          <p:cNvSpPr/>
          <p:nvPr/>
        </p:nvSpPr>
        <p:spPr>
          <a:xfrm rot="10628128">
            <a:off x="1365960" y="3293049"/>
            <a:ext cx="155652" cy="221796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объединение 36"/>
          <p:cNvSpPr/>
          <p:nvPr/>
        </p:nvSpPr>
        <p:spPr>
          <a:xfrm>
            <a:off x="1324383" y="2604231"/>
            <a:ext cx="196065" cy="213635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262797" y="353595"/>
            <a:ext cx="756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</a:t>
            </a:r>
            <a:r>
              <a:rPr lang="uk-UA" dirty="0" err="1"/>
              <a:t>тішинська</a:t>
            </a:r>
            <a:r>
              <a:rPr lang="uk-UA" dirty="0"/>
              <a:t> загальноосвітня школа І-ІІІ ступенів №</a:t>
            </a:r>
            <a:r>
              <a:rPr lang="uk-UA" dirty="0"/>
              <a:t>2 Хмельницької області</a:t>
            </a:r>
          </a:p>
          <a:p>
            <a:pPr algn="ctr"/>
            <a:r>
              <a:rPr lang="uk-UA" dirty="0" smtClean="0"/>
              <a:t>Оскома </a:t>
            </a:r>
            <a:r>
              <a:rPr lang="uk-UA" dirty="0"/>
              <a:t>Оксана </a:t>
            </a:r>
            <a:r>
              <a:rPr lang="uk-UA" dirty="0" smtClean="0"/>
              <a:t>Василівна</a:t>
            </a:r>
            <a:endParaRPr lang="ru-RU" dirty="0"/>
          </a:p>
        </p:txBody>
      </p:sp>
      <p:pic>
        <p:nvPicPr>
          <p:cNvPr id="38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400" b="50000" l="1911" r="403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6" r="59125" b="50000"/>
          <a:stretch>
            <a:fillRect/>
          </a:stretch>
        </p:blipFill>
        <p:spPr bwMode="auto">
          <a:xfrm>
            <a:off x="99567" y="605414"/>
            <a:ext cx="2052529" cy="125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1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784976" cy="63367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рямоугольник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7" y="4149080"/>
            <a:ext cx="2560637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Прямоугольник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64" y="1391145"/>
            <a:ext cx="2035175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Прямоугольник 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794" y="1822127"/>
            <a:ext cx="1487487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Прямоугольник 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079" y="3755876"/>
            <a:ext cx="1176337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Прямоугольник 1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06" y="5217468"/>
            <a:ext cx="1109663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Прямоугольник 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97" y="2154709"/>
            <a:ext cx="16764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Прямоугольник 1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904" y="4305449"/>
            <a:ext cx="1535112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7523" y="413487"/>
            <a:ext cx="767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</a:t>
            </a:r>
            <a:r>
              <a:rPr lang="uk-UA" dirty="0" err="1"/>
              <a:t>тішинська</a:t>
            </a:r>
            <a:r>
              <a:rPr lang="uk-UA" dirty="0"/>
              <a:t> загальноосвітня школа І-ІІІ ступенів №</a:t>
            </a:r>
            <a:r>
              <a:rPr lang="uk-UA" dirty="0"/>
              <a:t>2 Хмельницької області</a:t>
            </a:r>
          </a:p>
          <a:p>
            <a:pPr algn="ctr"/>
            <a:r>
              <a:rPr lang="uk-UA" dirty="0" smtClean="0"/>
              <a:t>Оскома </a:t>
            </a:r>
            <a:r>
              <a:rPr lang="uk-UA" dirty="0"/>
              <a:t>Оксана </a:t>
            </a:r>
            <a:r>
              <a:rPr lang="uk-UA" dirty="0" smtClean="0"/>
              <a:t>Василівна</a:t>
            </a:r>
            <a:endParaRPr lang="ru-RU" dirty="0"/>
          </a:p>
        </p:txBody>
      </p:sp>
      <p:pic>
        <p:nvPicPr>
          <p:cNvPr id="14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11" r:link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000" b="73200" l="31847" r="67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6416" y="3890478"/>
            <a:ext cx="3494256" cy="370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14" r:link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600" b="100000" l="0" r="443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6061175" y="4429859"/>
            <a:ext cx="2737413" cy="214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15" r:link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400" b="50000" l="1911" r="403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6" r="59125" b="50000"/>
          <a:stretch>
            <a:fillRect/>
          </a:stretch>
        </p:blipFill>
        <p:spPr bwMode="auto">
          <a:xfrm>
            <a:off x="1990000" y="5569613"/>
            <a:ext cx="1638696" cy="100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16" r:link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400" b="55200" l="58811" r="98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5392669" y="5502179"/>
            <a:ext cx="3659520" cy="286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17" r:link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800" b="100000" l="49894" r="891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38" t="26147"/>
          <a:stretch>
            <a:fillRect/>
          </a:stretch>
        </p:blipFill>
        <p:spPr bwMode="auto">
          <a:xfrm>
            <a:off x="4124336" y="4279823"/>
            <a:ext cx="1478762" cy="238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udem rahuvati = Dityach_ p_sn_ &amp;#9835_ - muz. _ sl_ Anna Ol_jn_kova, vikonannya - Mar_ya Stoyanova _ Pol_na Gluhenko, 6 rok_v 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6700" end="13448.2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59888" y="298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5085"/>
      </p:ext>
    </p:extLst>
  </p:cSld>
  <p:clrMapOvr>
    <a:masterClrMapping/>
  </p:clrMapOvr>
  <p:transition spd="slow" advClick="0" advTm="4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8079 L 0.00452 -0.22385 C 0.00452 -0.28797 -0.00659 -0.36667 -0.01424 -0.36667 L -0.03299 -0.3666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8 -0.07269 L -0.03438 0.00092 C -0.03438 0.03403 0.02743 0.075 0.07795 0.075 L 0.19132 0.07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5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6667 L -0.08507 -0.06667 C -0.12205 -0.06667 -0.16666 -0.04144 -0.16666 -0.02037 L -0.16666 0.02708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6 -0.07616 L -0.02986 -0.07616 C -0.03264 -0.07616 -0.03611 -0.14074 -0.03611 -0.19259 L -0.03611 -0.30834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6 -0.08032 L -0.08854 -0.08032 C -0.13524 -0.08032 -0.19253 0.03866 -0.19253 0.13542 L -0.19253 0.35139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9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2477 L 0.03785 -0.02477 C 0.03611 -0.02477 0.03403 0.00556 0.03403 0.03056 L 0.03403 0.08588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3 -0.06041 L 0.00816 -0.06041 C 0.02969 -0.06041 0.05625 -0.0875 0.05625 -0.10926 L 0.05625 -0.15787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3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9075" y="176345"/>
            <a:ext cx="8784976" cy="6336704"/>
          </a:xfrm>
          <a:custGeom>
            <a:avLst/>
            <a:gdLst>
              <a:gd name="connsiteX0" fmla="*/ 0 w 8784976"/>
              <a:gd name="connsiteY0" fmla="*/ 0 h 6336704"/>
              <a:gd name="connsiteX1" fmla="*/ 8784976 w 8784976"/>
              <a:gd name="connsiteY1" fmla="*/ 0 h 6336704"/>
              <a:gd name="connsiteX2" fmla="*/ 8784976 w 8784976"/>
              <a:gd name="connsiteY2" fmla="*/ 6336704 h 6336704"/>
              <a:gd name="connsiteX3" fmla="*/ 0 w 8784976"/>
              <a:gd name="connsiteY3" fmla="*/ 6336704 h 6336704"/>
              <a:gd name="connsiteX4" fmla="*/ 0 w 8784976"/>
              <a:gd name="connsiteY4" fmla="*/ 0 h 6336704"/>
              <a:gd name="connsiteX0" fmla="*/ 0 w 8784976"/>
              <a:gd name="connsiteY0" fmla="*/ 0 h 6336704"/>
              <a:gd name="connsiteX1" fmla="*/ 8399213 w 8784976"/>
              <a:gd name="connsiteY1" fmla="*/ 357187 h 6336704"/>
              <a:gd name="connsiteX2" fmla="*/ 8784976 w 8784976"/>
              <a:gd name="connsiteY2" fmla="*/ 6336704 h 6336704"/>
              <a:gd name="connsiteX3" fmla="*/ 0 w 8784976"/>
              <a:gd name="connsiteY3" fmla="*/ 6336704 h 6336704"/>
              <a:gd name="connsiteX4" fmla="*/ 0 w 8784976"/>
              <a:gd name="connsiteY4" fmla="*/ 0 h 6336704"/>
              <a:gd name="connsiteX0" fmla="*/ 0 w 8784976"/>
              <a:gd name="connsiteY0" fmla="*/ 0 h 6336704"/>
              <a:gd name="connsiteX1" fmla="*/ 8399213 w 8784976"/>
              <a:gd name="connsiteY1" fmla="*/ 357187 h 6336704"/>
              <a:gd name="connsiteX2" fmla="*/ 8784976 w 8784976"/>
              <a:gd name="connsiteY2" fmla="*/ 6336704 h 6336704"/>
              <a:gd name="connsiteX3" fmla="*/ 0 w 8784976"/>
              <a:gd name="connsiteY3" fmla="*/ 6336704 h 6336704"/>
              <a:gd name="connsiteX4" fmla="*/ 0 w 8784976"/>
              <a:gd name="connsiteY4" fmla="*/ 0 h 6336704"/>
              <a:gd name="connsiteX0" fmla="*/ 0 w 8784976"/>
              <a:gd name="connsiteY0" fmla="*/ 0 h 6336704"/>
              <a:gd name="connsiteX1" fmla="*/ 8399213 w 8784976"/>
              <a:gd name="connsiteY1" fmla="*/ 357187 h 6336704"/>
              <a:gd name="connsiteX2" fmla="*/ 8784976 w 8784976"/>
              <a:gd name="connsiteY2" fmla="*/ 6336704 h 6336704"/>
              <a:gd name="connsiteX3" fmla="*/ 0 w 8784976"/>
              <a:gd name="connsiteY3" fmla="*/ 6336704 h 6336704"/>
              <a:gd name="connsiteX4" fmla="*/ 0 w 8784976"/>
              <a:gd name="connsiteY4" fmla="*/ 0 h 6336704"/>
              <a:gd name="connsiteX0" fmla="*/ 0 w 8784976"/>
              <a:gd name="connsiteY0" fmla="*/ 0 h 6336704"/>
              <a:gd name="connsiteX1" fmla="*/ 8399213 w 8784976"/>
              <a:gd name="connsiteY1" fmla="*/ 357187 h 6336704"/>
              <a:gd name="connsiteX2" fmla="*/ 8784976 w 8784976"/>
              <a:gd name="connsiteY2" fmla="*/ 6336704 h 6336704"/>
              <a:gd name="connsiteX3" fmla="*/ 0 w 8784976"/>
              <a:gd name="connsiteY3" fmla="*/ 6336704 h 6336704"/>
              <a:gd name="connsiteX4" fmla="*/ 0 w 8784976"/>
              <a:gd name="connsiteY4" fmla="*/ 0 h 6336704"/>
              <a:gd name="connsiteX0" fmla="*/ 0 w 8784976"/>
              <a:gd name="connsiteY0" fmla="*/ 0 h 6336704"/>
              <a:gd name="connsiteX1" fmla="*/ 8399213 w 8784976"/>
              <a:gd name="connsiteY1" fmla="*/ 357187 h 6336704"/>
              <a:gd name="connsiteX2" fmla="*/ 8784976 w 8784976"/>
              <a:gd name="connsiteY2" fmla="*/ 6336704 h 6336704"/>
              <a:gd name="connsiteX3" fmla="*/ 0 w 8784976"/>
              <a:gd name="connsiteY3" fmla="*/ 6336704 h 6336704"/>
              <a:gd name="connsiteX4" fmla="*/ 0 w 8784976"/>
              <a:gd name="connsiteY4" fmla="*/ 0 h 6336704"/>
              <a:gd name="connsiteX0" fmla="*/ 0 w 8784976"/>
              <a:gd name="connsiteY0" fmla="*/ 0 h 6336704"/>
              <a:gd name="connsiteX1" fmla="*/ 8399213 w 8784976"/>
              <a:gd name="connsiteY1" fmla="*/ 357187 h 6336704"/>
              <a:gd name="connsiteX2" fmla="*/ 8784976 w 8784976"/>
              <a:gd name="connsiteY2" fmla="*/ 6336704 h 6336704"/>
              <a:gd name="connsiteX3" fmla="*/ 0 w 8784976"/>
              <a:gd name="connsiteY3" fmla="*/ 6336704 h 6336704"/>
              <a:gd name="connsiteX4" fmla="*/ 0 w 8784976"/>
              <a:gd name="connsiteY4" fmla="*/ 0 h 6336704"/>
              <a:gd name="connsiteX0" fmla="*/ 0 w 8784976"/>
              <a:gd name="connsiteY0" fmla="*/ 0 h 6336704"/>
              <a:gd name="connsiteX1" fmla="*/ 8399213 w 8784976"/>
              <a:gd name="connsiteY1" fmla="*/ 328612 h 6336704"/>
              <a:gd name="connsiteX2" fmla="*/ 8784976 w 8784976"/>
              <a:gd name="connsiteY2" fmla="*/ 6336704 h 6336704"/>
              <a:gd name="connsiteX3" fmla="*/ 0 w 8784976"/>
              <a:gd name="connsiteY3" fmla="*/ 6336704 h 6336704"/>
              <a:gd name="connsiteX4" fmla="*/ 0 w 8784976"/>
              <a:gd name="connsiteY4" fmla="*/ 0 h 633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4976" h="6336704">
                <a:moveTo>
                  <a:pt x="0" y="0"/>
                </a:moveTo>
                <a:cubicBezTo>
                  <a:pt x="2799738" y="119062"/>
                  <a:pt x="7771175" y="-176213"/>
                  <a:pt x="8399213" y="328612"/>
                </a:cubicBezTo>
                <a:cubicBezTo>
                  <a:pt x="8899276" y="764447"/>
                  <a:pt x="8656388" y="4343532"/>
                  <a:pt x="8784976" y="6336704"/>
                </a:cubicBezTo>
                <a:lnTo>
                  <a:pt x="0" y="63367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8198" y="2846797"/>
            <a:ext cx="1368152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081473" y="4608684"/>
            <a:ext cx="1728192" cy="1512168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7480146" y="2300581"/>
            <a:ext cx="1224136" cy="2088232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5075055" y="2675927"/>
            <a:ext cx="1656184" cy="1584176"/>
          </a:xfrm>
          <a:prstGeom prst="pen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81877" y="5181360"/>
            <a:ext cx="2340260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41292" y="2996905"/>
            <a:ext cx="1296144" cy="1188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12673" y="4727774"/>
            <a:ext cx="1764196" cy="957758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941292" y="1195164"/>
            <a:ext cx="3487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7030A0"/>
                </a:solidFill>
              </a:rPr>
              <a:t>Назви фігури  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673351" y="1093698"/>
            <a:ext cx="3816424" cy="1080120"/>
          </a:xfrm>
          <a:prstGeom prst="horizontalScroll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13861" y="3269263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 КРУГ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5602" y="5181360"/>
            <a:ext cx="2264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ПРЯМОКУТ-НИК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8707" y="485693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ОВАЛ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25489" y="5166745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ТРИ-</a:t>
            </a:r>
          </a:p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КУТНИК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9788" y="3037689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РОМБ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65949" y="2898473"/>
            <a:ext cx="1152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П</a:t>
            </a:r>
            <a:r>
              <a:rPr lang="en-US" sz="2800" dirty="0" smtClean="0">
                <a:solidFill>
                  <a:srgbClr val="FFFF00"/>
                </a:solidFill>
              </a:rPr>
              <a:t>’</a:t>
            </a:r>
            <a:r>
              <a:rPr lang="uk-UA" sz="2800" dirty="0" smtClean="0">
                <a:solidFill>
                  <a:srgbClr val="FFFF00"/>
                </a:solidFill>
              </a:rPr>
              <a:t>ЯТИКУТ</a:t>
            </a:r>
          </a:p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НИК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18432" y="3071405"/>
            <a:ext cx="115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КВАД-РАТ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108" y="257499"/>
            <a:ext cx="758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</a:t>
            </a:r>
            <a:r>
              <a:rPr lang="uk-UA" dirty="0" err="1" smtClean="0"/>
              <a:t>тішинська</a:t>
            </a:r>
            <a:r>
              <a:rPr lang="uk-UA" dirty="0" smtClean="0"/>
              <a:t> загальноосвітня школа І-ІІІ ступенів №</a:t>
            </a:r>
            <a:r>
              <a:rPr lang="uk-UA" dirty="0"/>
              <a:t>2 Хмельницької області</a:t>
            </a:r>
          </a:p>
          <a:p>
            <a:pPr algn="ctr"/>
            <a:r>
              <a:rPr lang="uk-UA" dirty="0" smtClean="0"/>
              <a:t>Оскома </a:t>
            </a:r>
            <a:r>
              <a:rPr lang="uk-UA" dirty="0" smtClean="0"/>
              <a:t>Оксана Василівна</a:t>
            </a:r>
            <a:endParaRPr lang="ru-RU" dirty="0"/>
          </a:p>
        </p:txBody>
      </p:sp>
      <p:pic>
        <p:nvPicPr>
          <p:cNvPr id="24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800" b="100000" l="49894" r="891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38" t="26147"/>
          <a:stretch>
            <a:fillRect/>
          </a:stretch>
        </p:blipFill>
        <p:spPr bwMode="auto">
          <a:xfrm>
            <a:off x="7847589" y="-1082508"/>
            <a:ext cx="1681556" cy="270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7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0">
        <p:circle/>
      </p:transition>
    </mc:Choice>
    <mc:Fallback xmlns="">
      <p:transition spd="slow" advClick="0" advTm="4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5516" y="260648"/>
            <a:ext cx="8712968" cy="63367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051720" y="1294303"/>
            <a:ext cx="5702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7030A0"/>
                </a:solidFill>
              </a:rPr>
              <a:t>            Що це</a:t>
            </a:r>
            <a:r>
              <a:rPr lang="en-US" sz="4400" b="1" dirty="0" smtClean="0">
                <a:solidFill>
                  <a:srgbClr val="7030A0"/>
                </a:solidFill>
              </a:rPr>
              <a:t>?</a:t>
            </a:r>
            <a:r>
              <a:rPr lang="uk-UA" sz="4400" b="1" dirty="0" smtClean="0">
                <a:solidFill>
                  <a:srgbClr val="7030A0"/>
                </a:solidFill>
              </a:rPr>
              <a:t> 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580506" y="1169722"/>
            <a:ext cx="3799657" cy="1080120"/>
          </a:xfrm>
          <a:prstGeom prst="horizontalScroll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44191" y="3083537"/>
            <a:ext cx="2129160" cy="937806"/>
          </a:xfrm>
          <a:prstGeom prst="line">
            <a:avLst/>
          </a:prstGeom>
          <a:ln w="76200" cmpd="sng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139142" y="4605823"/>
            <a:ext cx="711696" cy="570170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412432" y="4625442"/>
            <a:ext cx="720080" cy="550551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722769" y="4613782"/>
            <a:ext cx="720080" cy="550551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002689" y="4653878"/>
            <a:ext cx="720080" cy="501495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300586" y="4648690"/>
            <a:ext cx="720080" cy="504056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580506" y="4637030"/>
            <a:ext cx="720080" cy="504056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748856" y="4637030"/>
            <a:ext cx="872480" cy="504056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058839" y="4545124"/>
            <a:ext cx="689619" cy="589384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443550" y="2767301"/>
            <a:ext cx="1341607" cy="1730673"/>
          </a:xfrm>
          <a:prstGeom prst="line">
            <a:avLst/>
          </a:prstGeom>
          <a:ln w="5715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496820" y="5627289"/>
            <a:ext cx="4759415" cy="738082"/>
          </a:xfrm>
          <a:prstGeom prst="line">
            <a:avLst/>
          </a:prstGeom>
          <a:ln w="38100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" name="Блок-схема: узел 7167"/>
          <p:cNvSpPr/>
          <p:nvPr/>
        </p:nvSpPr>
        <p:spPr>
          <a:xfrm>
            <a:off x="485201" y="3971705"/>
            <a:ext cx="158990" cy="199407"/>
          </a:xfrm>
          <a:prstGeom prst="flowChartConnector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2748161" y="2933768"/>
            <a:ext cx="220568" cy="198467"/>
          </a:xfrm>
          <a:prstGeom prst="flowChartConnector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7376096" y="2713513"/>
            <a:ext cx="189742" cy="167679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9" name="Блок-схема: узел 7178"/>
          <p:cNvSpPr/>
          <p:nvPr/>
        </p:nvSpPr>
        <p:spPr>
          <a:xfrm>
            <a:off x="3729583" y="2852987"/>
            <a:ext cx="1232520" cy="1170554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80" name="Блок-схема: узел 7179"/>
          <p:cNvSpPr/>
          <p:nvPr/>
        </p:nvSpPr>
        <p:spPr>
          <a:xfrm>
            <a:off x="1653131" y="5829249"/>
            <a:ext cx="158111" cy="116816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69282" y="376565"/>
            <a:ext cx="8016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</a:t>
            </a:r>
            <a:r>
              <a:rPr lang="uk-UA" dirty="0" err="1"/>
              <a:t>тішинська</a:t>
            </a:r>
            <a:r>
              <a:rPr lang="uk-UA" dirty="0"/>
              <a:t> загальноосвітня школа І-ІІІ ступенів №</a:t>
            </a:r>
            <a:r>
              <a:rPr lang="uk-UA" dirty="0"/>
              <a:t>2 Хмельницької області</a:t>
            </a:r>
          </a:p>
          <a:p>
            <a:pPr algn="ctr"/>
            <a:r>
              <a:rPr lang="uk-UA" dirty="0" smtClean="0"/>
              <a:t>Оскома </a:t>
            </a:r>
            <a:r>
              <a:rPr lang="uk-UA" dirty="0"/>
              <a:t>Оксана </a:t>
            </a:r>
            <a:r>
              <a:rPr lang="uk-UA" dirty="0" smtClean="0"/>
              <a:t>Василівна</a:t>
            </a:r>
            <a:endParaRPr lang="ru-RU" dirty="0"/>
          </a:p>
        </p:txBody>
      </p:sp>
      <p:pic>
        <p:nvPicPr>
          <p:cNvPr id="25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400" b="50000" l="1911" r="403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6" r="59125" b="50000"/>
          <a:stretch>
            <a:fillRect/>
          </a:stretch>
        </p:blipFill>
        <p:spPr bwMode="auto">
          <a:xfrm rot="20305250">
            <a:off x="976130" y="2812576"/>
            <a:ext cx="1494680" cy="91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>
          <a:xfrm flipV="1">
            <a:off x="1383197" y="3285300"/>
            <a:ext cx="948102" cy="422974"/>
          </a:xfrm>
          <a:prstGeom prst="line">
            <a:avLst/>
          </a:prstGeom>
          <a:ln w="76200" cmpd="sng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5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00" b="73200" l="31847" r="67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09" y="1555722"/>
            <a:ext cx="3660362" cy="38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6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600" b="100000" l="0" r="443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6941251" y="2099031"/>
            <a:ext cx="3023698" cy="236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7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00" b="55200" l="58811" r="98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 rot="864292">
            <a:off x="3887621" y="5138131"/>
            <a:ext cx="3422018" cy="268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6272526" y="6076637"/>
            <a:ext cx="891762" cy="144433"/>
          </a:xfrm>
          <a:prstGeom prst="line">
            <a:avLst/>
          </a:prstGeom>
          <a:ln w="38100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8791" y="260648"/>
            <a:ext cx="8785696" cy="6336704"/>
          </a:xfrm>
          <a:custGeom>
            <a:avLst/>
            <a:gdLst>
              <a:gd name="connsiteX0" fmla="*/ 0 w 8784976"/>
              <a:gd name="connsiteY0" fmla="*/ 0 h 6336704"/>
              <a:gd name="connsiteX1" fmla="*/ 8784976 w 8784976"/>
              <a:gd name="connsiteY1" fmla="*/ 0 h 6336704"/>
              <a:gd name="connsiteX2" fmla="*/ 8784976 w 8784976"/>
              <a:gd name="connsiteY2" fmla="*/ 6336704 h 6336704"/>
              <a:gd name="connsiteX3" fmla="*/ 0 w 8784976"/>
              <a:gd name="connsiteY3" fmla="*/ 6336704 h 6336704"/>
              <a:gd name="connsiteX4" fmla="*/ 0 w 8784976"/>
              <a:gd name="connsiteY4" fmla="*/ 0 h 6336704"/>
              <a:gd name="connsiteX0" fmla="*/ 30 w 8785006"/>
              <a:gd name="connsiteY0" fmla="*/ 0 h 6336704"/>
              <a:gd name="connsiteX1" fmla="*/ 8785006 w 8785006"/>
              <a:gd name="connsiteY1" fmla="*/ 0 h 6336704"/>
              <a:gd name="connsiteX2" fmla="*/ 8785006 w 8785006"/>
              <a:gd name="connsiteY2" fmla="*/ 6336704 h 6336704"/>
              <a:gd name="connsiteX3" fmla="*/ 30 w 8785006"/>
              <a:gd name="connsiteY3" fmla="*/ 6336704 h 6336704"/>
              <a:gd name="connsiteX4" fmla="*/ 869391 w 8785006"/>
              <a:gd name="connsiteY4" fmla="*/ 4728211 h 6336704"/>
              <a:gd name="connsiteX5" fmla="*/ 30 w 8785006"/>
              <a:gd name="connsiteY5" fmla="*/ 0 h 6336704"/>
              <a:gd name="connsiteX0" fmla="*/ 30 w 8785008"/>
              <a:gd name="connsiteY0" fmla="*/ 0 h 6336704"/>
              <a:gd name="connsiteX1" fmla="*/ 8785006 w 8785008"/>
              <a:gd name="connsiteY1" fmla="*/ 0 h 6336704"/>
              <a:gd name="connsiteX2" fmla="*/ 8144249 w 8785008"/>
              <a:gd name="connsiteY2" fmla="*/ 4862681 h 6336704"/>
              <a:gd name="connsiteX3" fmla="*/ 8785006 w 8785008"/>
              <a:gd name="connsiteY3" fmla="*/ 6336704 h 6336704"/>
              <a:gd name="connsiteX4" fmla="*/ 30 w 8785008"/>
              <a:gd name="connsiteY4" fmla="*/ 6336704 h 6336704"/>
              <a:gd name="connsiteX5" fmla="*/ 869391 w 8785008"/>
              <a:gd name="connsiteY5" fmla="*/ 4728211 h 6336704"/>
              <a:gd name="connsiteX6" fmla="*/ 30 w 8785008"/>
              <a:gd name="connsiteY6" fmla="*/ 0 h 6336704"/>
              <a:gd name="connsiteX0" fmla="*/ 30 w 8785008"/>
              <a:gd name="connsiteY0" fmla="*/ 0 h 6336704"/>
              <a:gd name="connsiteX1" fmla="*/ 8785006 w 8785008"/>
              <a:gd name="connsiteY1" fmla="*/ 0 h 6336704"/>
              <a:gd name="connsiteX2" fmla="*/ 8144249 w 8785008"/>
              <a:gd name="connsiteY2" fmla="*/ 4862681 h 6336704"/>
              <a:gd name="connsiteX3" fmla="*/ 8785006 w 8785008"/>
              <a:gd name="connsiteY3" fmla="*/ 6336704 h 6336704"/>
              <a:gd name="connsiteX4" fmla="*/ 30 w 8785008"/>
              <a:gd name="connsiteY4" fmla="*/ 6336704 h 6336704"/>
              <a:gd name="connsiteX5" fmla="*/ 869391 w 8785008"/>
              <a:gd name="connsiteY5" fmla="*/ 4728211 h 6336704"/>
              <a:gd name="connsiteX6" fmla="*/ 30 w 8785008"/>
              <a:gd name="connsiteY6" fmla="*/ 0 h 6336704"/>
              <a:gd name="connsiteX0" fmla="*/ 73 w 8785051"/>
              <a:gd name="connsiteY0" fmla="*/ 0 h 6336704"/>
              <a:gd name="connsiteX1" fmla="*/ 8785049 w 8785051"/>
              <a:gd name="connsiteY1" fmla="*/ 0 h 6336704"/>
              <a:gd name="connsiteX2" fmla="*/ 8144292 w 8785051"/>
              <a:gd name="connsiteY2" fmla="*/ 4862681 h 6336704"/>
              <a:gd name="connsiteX3" fmla="*/ 8785049 w 8785051"/>
              <a:gd name="connsiteY3" fmla="*/ 6336704 h 6336704"/>
              <a:gd name="connsiteX4" fmla="*/ 73 w 8785051"/>
              <a:gd name="connsiteY4" fmla="*/ 6336704 h 6336704"/>
              <a:gd name="connsiteX5" fmla="*/ 358445 w 8785051"/>
              <a:gd name="connsiteY5" fmla="*/ 4553399 h 6336704"/>
              <a:gd name="connsiteX6" fmla="*/ 73 w 8785051"/>
              <a:gd name="connsiteY6" fmla="*/ 0 h 6336704"/>
              <a:gd name="connsiteX0" fmla="*/ 718 w 8785696"/>
              <a:gd name="connsiteY0" fmla="*/ 0 h 6336704"/>
              <a:gd name="connsiteX1" fmla="*/ 8785694 w 8785696"/>
              <a:gd name="connsiteY1" fmla="*/ 0 h 6336704"/>
              <a:gd name="connsiteX2" fmla="*/ 8144937 w 8785696"/>
              <a:gd name="connsiteY2" fmla="*/ 4862681 h 6336704"/>
              <a:gd name="connsiteX3" fmla="*/ 8785694 w 8785696"/>
              <a:gd name="connsiteY3" fmla="*/ 6336704 h 6336704"/>
              <a:gd name="connsiteX4" fmla="*/ 718 w 8785696"/>
              <a:gd name="connsiteY4" fmla="*/ 6336704 h 6336704"/>
              <a:gd name="connsiteX5" fmla="*/ 22914 w 8785696"/>
              <a:gd name="connsiteY5" fmla="*/ 4445823 h 6336704"/>
              <a:gd name="connsiteX6" fmla="*/ 718 w 8785696"/>
              <a:gd name="connsiteY6" fmla="*/ 0 h 633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5696" h="6336704">
                <a:moveTo>
                  <a:pt x="718" y="0"/>
                </a:moveTo>
                <a:lnTo>
                  <a:pt x="8785694" y="0"/>
                </a:lnTo>
                <a:cubicBezTo>
                  <a:pt x="8787261" y="1589517"/>
                  <a:pt x="8143370" y="3273164"/>
                  <a:pt x="8144937" y="4862681"/>
                </a:cubicBezTo>
                <a:cubicBezTo>
                  <a:pt x="8277841" y="5394363"/>
                  <a:pt x="8572108" y="5845363"/>
                  <a:pt x="8785694" y="6336704"/>
                </a:cubicBezTo>
                <a:lnTo>
                  <a:pt x="718" y="6336704"/>
                </a:lnTo>
                <a:cubicBezTo>
                  <a:pt x="-5330" y="5858810"/>
                  <a:pt x="28962" y="4923717"/>
                  <a:pt x="22914" y="4445823"/>
                </a:cubicBezTo>
                <a:lnTo>
                  <a:pt x="71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13937" y="1045322"/>
            <a:ext cx="618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7030A0"/>
                </a:solidFill>
              </a:rPr>
              <a:t>Назви </a:t>
            </a:r>
            <a:r>
              <a:rPr lang="uk-UA" sz="4400" b="1" dirty="0" smtClean="0">
                <a:solidFill>
                  <a:srgbClr val="7030A0"/>
                </a:solidFill>
              </a:rPr>
              <a:t>просторові фігури 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593331" y="904104"/>
            <a:ext cx="6304137" cy="1080120"/>
          </a:xfrm>
          <a:prstGeom prst="horizontalScroll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3887923" y="3495230"/>
            <a:ext cx="1368152" cy="187220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объединение 6"/>
          <p:cNvSpPr/>
          <p:nvPr/>
        </p:nvSpPr>
        <p:spPr>
          <a:xfrm rot="6984661">
            <a:off x="5282256" y="3584170"/>
            <a:ext cx="756085" cy="89931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объединение 19"/>
          <p:cNvSpPr/>
          <p:nvPr/>
        </p:nvSpPr>
        <p:spPr>
          <a:xfrm rot="14303345">
            <a:off x="3151134" y="3603213"/>
            <a:ext cx="756085" cy="89931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6953641">
            <a:off x="5717714" y="4116301"/>
            <a:ext cx="753721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3388473">
            <a:off x="2749403" y="4157380"/>
            <a:ext cx="761432" cy="243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4443482" y="3334062"/>
            <a:ext cx="360040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853213" y="5189723"/>
            <a:ext cx="360040" cy="100441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магнитный диск 21"/>
          <p:cNvSpPr/>
          <p:nvPr/>
        </p:nvSpPr>
        <p:spPr>
          <a:xfrm>
            <a:off x="4883163" y="5157192"/>
            <a:ext cx="360040" cy="100441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4803522" y="6165709"/>
            <a:ext cx="648072" cy="35819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уб 22"/>
          <p:cNvSpPr/>
          <p:nvPr/>
        </p:nvSpPr>
        <p:spPr>
          <a:xfrm>
            <a:off x="3529177" y="6179074"/>
            <a:ext cx="648072" cy="35819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983343" y="2287037"/>
            <a:ext cx="1260141" cy="1187511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объединение 12"/>
          <p:cNvSpPr/>
          <p:nvPr/>
        </p:nvSpPr>
        <p:spPr>
          <a:xfrm rot="8148852">
            <a:off x="3518041" y="1812935"/>
            <a:ext cx="936104" cy="907911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85800" y="329516"/>
            <a:ext cx="795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</a:t>
            </a:r>
            <a:r>
              <a:rPr lang="uk-UA" dirty="0" err="1"/>
              <a:t>тішинська</a:t>
            </a:r>
            <a:r>
              <a:rPr lang="uk-UA" dirty="0"/>
              <a:t> загальноосвітня школа І-ІІІ ступенів №</a:t>
            </a:r>
            <a:r>
              <a:rPr lang="uk-UA" dirty="0"/>
              <a:t>2 Хмельницької області</a:t>
            </a:r>
          </a:p>
          <a:p>
            <a:pPr algn="ctr"/>
            <a:r>
              <a:rPr lang="uk-UA" dirty="0" smtClean="0"/>
              <a:t>Оскома </a:t>
            </a:r>
            <a:r>
              <a:rPr lang="uk-UA" dirty="0"/>
              <a:t>Оксана </a:t>
            </a:r>
            <a:r>
              <a:rPr lang="uk-UA" dirty="0" smtClean="0"/>
              <a:t>Василівна</a:t>
            </a:r>
            <a:endParaRPr lang="ru-RU" dirty="0"/>
          </a:p>
        </p:txBody>
      </p:sp>
      <p:pic>
        <p:nvPicPr>
          <p:cNvPr id="24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00" b="73200" l="31847" r="67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01" y="2063188"/>
            <a:ext cx="3892116" cy="41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5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00" b="55200" l="58811" r="98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4997498" y="4228153"/>
            <a:ext cx="4250697" cy="333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28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7962" y="261616"/>
            <a:ext cx="8811524" cy="6407744"/>
          </a:xfrm>
          <a:custGeom>
            <a:avLst/>
            <a:gdLst>
              <a:gd name="connsiteX0" fmla="*/ 0 w 8784976"/>
              <a:gd name="connsiteY0" fmla="*/ 0 h 6336704"/>
              <a:gd name="connsiteX1" fmla="*/ 8784976 w 8784976"/>
              <a:gd name="connsiteY1" fmla="*/ 0 h 6336704"/>
              <a:gd name="connsiteX2" fmla="*/ 8784976 w 8784976"/>
              <a:gd name="connsiteY2" fmla="*/ 6336704 h 6336704"/>
              <a:gd name="connsiteX3" fmla="*/ 0 w 8784976"/>
              <a:gd name="connsiteY3" fmla="*/ 6336704 h 6336704"/>
              <a:gd name="connsiteX4" fmla="*/ 0 w 8784976"/>
              <a:gd name="connsiteY4" fmla="*/ 0 h 6336704"/>
              <a:gd name="connsiteX0" fmla="*/ 0 w 8784976"/>
              <a:gd name="connsiteY0" fmla="*/ 605118 h 6336704"/>
              <a:gd name="connsiteX1" fmla="*/ 8784976 w 8784976"/>
              <a:gd name="connsiteY1" fmla="*/ 0 h 6336704"/>
              <a:gd name="connsiteX2" fmla="*/ 8784976 w 8784976"/>
              <a:gd name="connsiteY2" fmla="*/ 6336704 h 6336704"/>
              <a:gd name="connsiteX3" fmla="*/ 0 w 8784976"/>
              <a:gd name="connsiteY3" fmla="*/ 6336704 h 6336704"/>
              <a:gd name="connsiteX4" fmla="*/ 0 w 8784976"/>
              <a:gd name="connsiteY4" fmla="*/ 605118 h 6336704"/>
              <a:gd name="connsiteX0" fmla="*/ 26548 w 8811524"/>
              <a:gd name="connsiteY0" fmla="*/ 605118 h 6336704"/>
              <a:gd name="connsiteX1" fmla="*/ 8811524 w 8811524"/>
              <a:gd name="connsiteY1" fmla="*/ 0 h 6336704"/>
              <a:gd name="connsiteX2" fmla="*/ 8811524 w 8811524"/>
              <a:gd name="connsiteY2" fmla="*/ 6336704 h 6336704"/>
              <a:gd name="connsiteX3" fmla="*/ 26548 w 8811524"/>
              <a:gd name="connsiteY3" fmla="*/ 6336704 h 6336704"/>
              <a:gd name="connsiteX4" fmla="*/ 26548 w 8811524"/>
              <a:gd name="connsiteY4" fmla="*/ 605118 h 633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1524" h="6336704">
                <a:moveTo>
                  <a:pt x="26548" y="605118"/>
                </a:moveTo>
                <a:cubicBezTo>
                  <a:pt x="-460680" y="-403411"/>
                  <a:pt x="5883199" y="201706"/>
                  <a:pt x="8811524" y="0"/>
                </a:cubicBezTo>
                <a:lnTo>
                  <a:pt x="8811524" y="6336704"/>
                </a:lnTo>
                <a:lnTo>
                  <a:pt x="26548" y="6336704"/>
                </a:lnTo>
                <a:lnTo>
                  <a:pt x="26548" y="60511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53153" y="1323791"/>
            <a:ext cx="7794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7030A0"/>
                </a:solidFill>
              </a:rPr>
              <a:t>        Встанови співвідношення 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281208" y="1196461"/>
            <a:ext cx="6642738" cy="1080120"/>
          </a:xfrm>
          <a:prstGeom prst="horizontalScroll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3549" y="2892534"/>
            <a:ext cx="612067" cy="741253"/>
          </a:xfrm>
          <a:prstGeom prst="line">
            <a:avLst/>
          </a:prstGeom>
          <a:ln w="5715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328901" y="2793023"/>
            <a:ext cx="0" cy="799174"/>
          </a:xfrm>
          <a:prstGeom prst="line">
            <a:avLst/>
          </a:prstGeom>
          <a:ln w="5715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089695" y="3513918"/>
            <a:ext cx="756085" cy="121395"/>
          </a:xfrm>
          <a:prstGeom prst="line">
            <a:avLst/>
          </a:prstGeom>
          <a:ln w="5715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28901" y="3574645"/>
            <a:ext cx="457200" cy="0"/>
          </a:xfrm>
          <a:prstGeom prst="line">
            <a:avLst/>
          </a:prstGeom>
          <a:ln w="5715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267014" y="2748405"/>
            <a:ext cx="544379" cy="807042"/>
          </a:xfrm>
          <a:prstGeom prst="line">
            <a:avLst/>
          </a:prstGeom>
          <a:ln w="5715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16016" y="2919798"/>
            <a:ext cx="730315" cy="672399"/>
          </a:xfrm>
          <a:prstGeom prst="line">
            <a:avLst/>
          </a:prstGeom>
          <a:ln w="5715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649905" y="2895106"/>
            <a:ext cx="690319" cy="686263"/>
          </a:xfrm>
          <a:prstGeom prst="line">
            <a:avLst/>
          </a:prstGeom>
          <a:ln w="5715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585483" y="3006661"/>
            <a:ext cx="914400" cy="0"/>
          </a:xfrm>
          <a:prstGeom prst="line">
            <a:avLst/>
          </a:prstGeom>
          <a:ln w="5715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244170" y="3281054"/>
            <a:ext cx="544379" cy="295892"/>
          </a:xfrm>
          <a:prstGeom prst="line">
            <a:avLst/>
          </a:prstGeom>
          <a:ln w="5715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7070575" y="3006661"/>
            <a:ext cx="514908" cy="548786"/>
          </a:xfrm>
          <a:prstGeom prst="line">
            <a:avLst/>
          </a:prstGeom>
          <a:ln w="5715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156211" y="2953569"/>
            <a:ext cx="559805" cy="580195"/>
          </a:xfrm>
          <a:prstGeom prst="line">
            <a:avLst/>
          </a:prstGeom>
          <a:ln w="5715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6340224" y="2889650"/>
            <a:ext cx="224081" cy="691719"/>
          </a:xfrm>
          <a:prstGeom prst="line">
            <a:avLst/>
          </a:prstGeom>
          <a:ln w="5715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TextBox 3082"/>
          <p:cNvSpPr txBox="1"/>
          <p:nvPr/>
        </p:nvSpPr>
        <p:spPr>
          <a:xfrm>
            <a:off x="246975" y="5373216"/>
            <a:ext cx="857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2060"/>
                </a:solidFill>
              </a:rPr>
              <a:t>       ТУПИЙ </a:t>
            </a:r>
            <a:r>
              <a:rPr lang="uk-UA" sz="3200" dirty="0" smtClean="0"/>
              <a:t>               </a:t>
            </a:r>
            <a:r>
              <a:rPr lang="uk-UA" sz="3200" dirty="0" smtClean="0">
                <a:solidFill>
                  <a:srgbClr val="C00000"/>
                </a:solidFill>
              </a:rPr>
              <a:t>ГОСТРИЙ </a:t>
            </a:r>
            <a:r>
              <a:rPr lang="uk-UA" sz="3200" dirty="0" smtClean="0"/>
              <a:t>            </a:t>
            </a:r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ПРЯМИЙ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085" name="Прямая со стрелкой 3084"/>
          <p:cNvCxnSpPr/>
          <p:nvPr/>
        </p:nvCxnSpPr>
        <p:spPr>
          <a:xfrm flipH="1" flipV="1">
            <a:off x="1115616" y="3933056"/>
            <a:ext cx="504056" cy="144016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1619672" y="3778188"/>
            <a:ext cx="5965811" cy="15950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3622373" y="3847566"/>
            <a:ext cx="728213" cy="149633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4350586" y="3812856"/>
            <a:ext cx="1698594" cy="15256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4941041" y="3637643"/>
            <a:ext cx="2302150" cy="1812971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2557501" y="3847566"/>
            <a:ext cx="4702095" cy="1603048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3518" y="372392"/>
            <a:ext cx="782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</a:t>
            </a:r>
            <a:r>
              <a:rPr lang="uk-UA" dirty="0" err="1"/>
              <a:t>тішинська</a:t>
            </a:r>
            <a:r>
              <a:rPr lang="uk-UA" dirty="0"/>
              <a:t> загальноосвітня школа І-ІІІ ступенів №</a:t>
            </a:r>
            <a:r>
              <a:rPr lang="uk-UA" dirty="0"/>
              <a:t>2 Хмельницької області</a:t>
            </a:r>
          </a:p>
          <a:p>
            <a:pPr algn="ctr"/>
            <a:r>
              <a:rPr lang="uk-UA" dirty="0" smtClean="0"/>
              <a:t>Оскома </a:t>
            </a:r>
            <a:r>
              <a:rPr lang="uk-UA" dirty="0"/>
              <a:t>Оксана </a:t>
            </a:r>
            <a:r>
              <a:rPr lang="uk-UA" dirty="0" smtClean="0"/>
              <a:t>Василівна</a:t>
            </a:r>
            <a:endParaRPr lang="ru-RU" dirty="0"/>
          </a:p>
        </p:txBody>
      </p:sp>
      <p:pic>
        <p:nvPicPr>
          <p:cNvPr id="28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800" b="100000" l="49894" r="891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38" t="26147"/>
          <a:stretch>
            <a:fillRect/>
          </a:stretch>
        </p:blipFill>
        <p:spPr bwMode="auto">
          <a:xfrm flipH="1">
            <a:off x="-515516" y="-1507545"/>
            <a:ext cx="1980122" cy="318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0">
        <p:circle/>
      </p:transition>
    </mc:Choice>
    <mc:Fallback xmlns="">
      <p:transition spd="slow"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784976" cy="63367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49624" y="1207732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7030A0"/>
                </a:solidFill>
              </a:rPr>
              <a:t>Елементи паралелепіпеда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157331" y="1109534"/>
            <a:ext cx="6802145" cy="1080120"/>
          </a:xfrm>
          <a:prstGeom prst="horizontalScroll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 rot="10800000">
            <a:off x="2663312" y="3140968"/>
            <a:ext cx="3132824" cy="1800200"/>
          </a:xfrm>
          <a:prstGeom prst="cub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 2 8"/>
          <p:cNvSpPr/>
          <p:nvPr/>
        </p:nvSpPr>
        <p:spPr>
          <a:xfrm>
            <a:off x="6727019" y="3168089"/>
            <a:ext cx="1805421" cy="576064"/>
          </a:xfrm>
          <a:prstGeom prst="borderCallout2">
            <a:avLst>
              <a:gd name="adj1" fmla="val 18750"/>
              <a:gd name="adj2" fmla="val -135"/>
              <a:gd name="adj3" fmla="val 18750"/>
              <a:gd name="adj4" fmla="val -16667"/>
              <a:gd name="adj5" fmla="val 107119"/>
              <a:gd name="adj6" fmla="val -509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 2 14"/>
          <p:cNvSpPr/>
          <p:nvPr/>
        </p:nvSpPr>
        <p:spPr>
          <a:xfrm>
            <a:off x="6444208" y="4920974"/>
            <a:ext cx="1805421" cy="576064"/>
          </a:xfrm>
          <a:prstGeom prst="borderCallout2">
            <a:avLst>
              <a:gd name="adj1" fmla="val 18750"/>
              <a:gd name="adj2" fmla="val -135"/>
              <a:gd name="adj3" fmla="val 18750"/>
              <a:gd name="adj4" fmla="val -16667"/>
              <a:gd name="adj5" fmla="val -70446"/>
              <a:gd name="adj6" fmla="val -363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 2 16"/>
          <p:cNvSpPr/>
          <p:nvPr/>
        </p:nvSpPr>
        <p:spPr>
          <a:xfrm rot="10800000">
            <a:off x="254621" y="3767423"/>
            <a:ext cx="1805421" cy="576064"/>
          </a:xfrm>
          <a:prstGeom prst="borderCallout2">
            <a:avLst>
              <a:gd name="adj1" fmla="val 18750"/>
              <a:gd name="adj2" fmla="val -135"/>
              <a:gd name="adj3" fmla="val 18750"/>
              <a:gd name="adj4" fmla="val -16667"/>
              <a:gd name="adj5" fmla="val 112500"/>
              <a:gd name="adj6" fmla="val -4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носка 2 17"/>
          <p:cNvSpPr/>
          <p:nvPr/>
        </p:nvSpPr>
        <p:spPr>
          <a:xfrm rot="10800000">
            <a:off x="1547664" y="5209006"/>
            <a:ext cx="1805421" cy="576064"/>
          </a:xfrm>
          <a:prstGeom prst="borderCallout2">
            <a:avLst>
              <a:gd name="adj1" fmla="val 18750"/>
              <a:gd name="adj2" fmla="val -135"/>
              <a:gd name="adj3" fmla="val 18750"/>
              <a:gd name="adj4" fmla="val -16667"/>
              <a:gd name="adj5" fmla="val 177069"/>
              <a:gd name="adj6" fmla="val -535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4621" y="3767423"/>
            <a:ext cx="180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66FFFF"/>
                </a:solidFill>
              </a:rPr>
              <a:t>Бічна грань</a:t>
            </a:r>
            <a:endParaRPr lang="ru-RU" sz="2400" b="1" i="1" dirty="0">
              <a:solidFill>
                <a:srgbClr val="66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5209006"/>
            <a:ext cx="166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66FFFF"/>
                </a:solidFill>
              </a:rPr>
              <a:t>  Основа</a:t>
            </a:r>
            <a:endParaRPr lang="ru-RU" sz="2400" b="1" i="1" dirty="0">
              <a:solidFill>
                <a:srgbClr val="66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4941169"/>
            <a:ext cx="166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66FFFF"/>
                </a:solidFill>
              </a:rPr>
              <a:t>Вершина</a:t>
            </a:r>
            <a:endParaRPr lang="ru-RU" sz="2400" b="1" i="1" dirty="0">
              <a:solidFill>
                <a:srgbClr val="66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27019" y="3168089"/>
            <a:ext cx="180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66FFFF"/>
                </a:solidFill>
              </a:rPr>
              <a:t>      Ребро</a:t>
            </a:r>
            <a:endParaRPr lang="ru-RU" sz="2400" b="1" i="1" dirty="0">
              <a:solidFill>
                <a:srgbClr val="66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681" y="364515"/>
            <a:ext cx="7473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</a:t>
            </a:r>
            <a:r>
              <a:rPr lang="uk-UA" dirty="0" err="1"/>
              <a:t>тішинська</a:t>
            </a:r>
            <a:r>
              <a:rPr lang="uk-UA" dirty="0"/>
              <a:t> загальноосвітня школа І-ІІІ ступенів №</a:t>
            </a:r>
            <a:r>
              <a:rPr lang="uk-UA" dirty="0"/>
              <a:t>2 Хмельницької області</a:t>
            </a:r>
          </a:p>
          <a:p>
            <a:pPr algn="ctr"/>
            <a:r>
              <a:rPr lang="uk-UA" dirty="0" smtClean="0"/>
              <a:t>Оскома </a:t>
            </a:r>
            <a:r>
              <a:rPr lang="uk-UA" dirty="0"/>
              <a:t>Оксана </a:t>
            </a:r>
            <a:r>
              <a:rPr lang="uk-UA" dirty="0" smtClean="0"/>
              <a:t>Василівна</a:t>
            </a:r>
            <a:endParaRPr lang="ru-RU" dirty="0"/>
          </a:p>
        </p:txBody>
      </p:sp>
      <p:pic>
        <p:nvPicPr>
          <p:cNvPr id="20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00" b="73200" l="31847" r="67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97" y="436284"/>
            <a:ext cx="4579734" cy="48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26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0">
        <p:circle/>
      </p:transition>
    </mc:Choice>
    <mc:Fallback xmlns="">
      <p:transition spd="slow"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7" grpId="0" animBg="1"/>
      <p:bldP spid="18" grpId="0" animBg="1"/>
      <p:bldP spid="10" grpId="0"/>
      <p:bldP spid="11" grpId="0"/>
      <p:bldP spid="1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1152" y="260648"/>
            <a:ext cx="8784976" cy="63367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-507798" y="1159718"/>
            <a:ext cx="865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7030A0"/>
                </a:solidFill>
              </a:rPr>
              <a:t>        Що ти знаєш про круг та коло</a:t>
            </a:r>
            <a:r>
              <a:rPr lang="en-US" sz="4400" b="1" dirty="0" smtClean="0">
                <a:solidFill>
                  <a:srgbClr val="7030A0"/>
                </a:solidFill>
              </a:rPr>
              <a:t>?</a:t>
            </a:r>
            <a:r>
              <a:rPr lang="uk-UA" sz="4400" b="1" dirty="0" smtClean="0">
                <a:solidFill>
                  <a:srgbClr val="7030A0"/>
                </a:solidFill>
              </a:rPr>
              <a:t> 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418898" y="1047035"/>
            <a:ext cx="7745831" cy="1080120"/>
          </a:xfrm>
          <a:prstGeom prst="horizontalScroll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989600" y="2975072"/>
            <a:ext cx="1980221" cy="1944216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979711" y="3953072"/>
            <a:ext cx="72008" cy="45719"/>
          </a:xfrm>
          <a:prstGeom prst="flowChartConnector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79710" y="3975932"/>
            <a:ext cx="954107" cy="229169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178623" y="3463871"/>
            <a:ext cx="1674184" cy="1021409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" name="TextBox 6144"/>
          <p:cNvSpPr txBox="1"/>
          <p:nvPr/>
        </p:nvSpPr>
        <p:spPr>
          <a:xfrm>
            <a:off x="2857444" y="2852936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</a:rPr>
              <a:t>В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6147" name="TextBox 6146"/>
          <p:cNvSpPr txBox="1"/>
          <p:nvPr/>
        </p:nvSpPr>
        <p:spPr>
          <a:xfrm>
            <a:off x="2922170" y="3947180"/>
            <a:ext cx="706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</a:rPr>
              <a:t>С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6148" name="TextBox 6147"/>
          <p:cNvSpPr txBox="1"/>
          <p:nvPr/>
        </p:nvSpPr>
        <p:spPr>
          <a:xfrm>
            <a:off x="683568" y="4205101"/>
            <a:ext cx="495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</a:rPr>
              <a:t>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6149" name="TextBox 6148"/>
          <p:cNvSpPr txBox="1"/>
          <p:nvPr/>
        </p:nvSpPr>
        <p:spPr>
          <a:xfrm>
            <a:off x="1636582" y="3321075"/>
            <a:ext cx="360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2060"/>
                </a:solidFill>
              </a:rPr>
              <a:t>О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6151" name="TextBox 6150"/>
          <p:cNvSpPr txBox="1"/>
          <p:nvPr/>
        </p:nvSpPr>
        <p:spPr>
          <a:xfrm>
            <a:off x="1512818" y="4861907"/>
            <a:ext cx="247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/>
              <a:t>.</a:t>
            </a:r>
            <a:endParaRPr lang="ru-RU" sz="6600" dirty="0"/>
          </a:p>
        </p:txBody>
      </p:sp>
      <p:sp>
        <p:nvSpPr>
          <p:cNvPr id="6152" name="TextBox 6151"/>
          <p:cNvSpPr txBox="1"/>
          <p:nvPr/>
        </p:nvSpPr>
        <p:spPr>
          <a:xfrm>
            <a:off x="1755231" y="5193493"/>
            <a:ext cx="44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</a:rPr>
              <a:t>К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6153" name="TextBox 6152"/>
          <p:cNvSpPr txBox="1"/>
          <p:nvPr/>
        </p:nvSpPr>
        <p:spPr>
          <a:xfrm>
            <a:off x="814704" y="3028730"/>
            <a:ext cx="259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/>
              <a:t>.</a:t>
            </a:r>
            <a:endParaRPr lang="ru-RU" sz="6600" dirty="0"/>
          </a:p>
        </p:txBody>
      </p:sp>
      <p:sp>
        <p:nvSpPr>
          <p:cNvPr id="6154" name="TextBox 6153"/>
          <p:cNvSpPr txBox="1"/>
          <p:nvPr/>
        </p:nvSpPr>
        <p:spPr>
          <a:xfrm>
            <a:off x="620000" y="3238242"/>
            <a:ext cx="306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</a:rPr>
              <a:t>Р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6155" name="TextBox 6154"/>
          <p:cNvSpPr txBox="1"/>
          <p:nvPr/>
        </p:nvSpPr>
        <p:spPr>
          <a:xfrm>
            <a:off x="1611528" y="3825187"/>
            <a:ext cx="4151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/>
              <a:t>.</a:t>
            </a:r>
            <a:endParaRPr lang="ru-RU" sz="6600" dirty="0"/>
          </a:p>
        </p:txBody>
      </p:sp>
      <p:sp>
        <p:nvSpPr>
          <p:cNvPr id="6156" name="TextBox 6155"/>
          <p:cNvSpPr txBox="1"/>
          <p:nvPr/>
        </p:nvSpPr>
        <p:spPr>
          <a:xfrm>
            <a:off x="1825055" y="4126746"/>
            <a:ext cx="343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D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6157" name="TextBox 6156"/>
          <p:cNvSpPr txBox="1"/>
          <p:nvPr/>
        </p:nvSpPr>
        <p:spPr>
          <a:xfrm>
            <a:off x="3727324" y="2658995"/>
            <a:ext cx="55153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 smtClean="0">
                <a:solidFill>
                  <a:srgbClr val="002060"/>
                </a:solidFill>
              </a:rPr>
              <a:t>О</a:t>
            </a:r>
            <a:r>
              <a:rPr lang="uk-UA" sz="2400" b="1" dirty="0">
                <a:solidFill>
                  <a:srgbClr val="002060"/>
                </a:solidFill>
              </a:rPr>
              <a:t> – центр круга та кола</a:t>
            </a:r>
            <a:endParaRPr lang="uk-UA" sz="24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400" b="1" dirty="0" smtClean="0">
                <a:solidFill>
                  <a:srgbClr val="002060"/>
                </a:solidFill>
              </a:rPr>
              <a:t>АВ – діаметр круга та кола</a:t>
            </a:r>
          </a:p>
          <a:p>
            <a:pPr>
              <a:lnSpc>
                <a:spcPct val="150000"/>
              </a:lnSpc>
            </a:pPr>
            <a:r>
              <a:rPr lang="uk-UA" sz="2400" b="1" dirty="0" smtClean="0">
                <a:solidFill>
                  <a:srgbClr val="002060"/>
                </a:solidFill>
              </a:rPr>
              <a:t>ОС – радіус круга та кола</a:t>
            </a:r>
          </a:p>
          <a:p>
            <a:pPr>
              <a:lnSpc>
                <a:spcPct val="150000"/>
              </a:lnSpc>
            </a:pPr>
            <a:r>
              <a:rPr lang="uk-UA" sz="2400" b="1" dirty="0" smtClean="0">
                <a:solidFill>
                  <a:srgbClr val="002060"/>
                </a:solidFill>
              </a:rPr>
              <a:t>Р – точка, яка лежить на колі</a:t>
            </a:r>
          </a:p>
          <a:p>
            <a:pPr>
              <a:lnSpc>
                <a:spcPct val="150000"/>
              </a:lnSpc>
            </a:pPr>
            <a:r>
              <a:rPr lang="uk-UA" sz="2400" b="1" dirty="0" smtClean="0">
                <a:solidFill>
                  <a:srgbClr val="002060"/>
                </a:solidFill>
              </a:rPr>
              <a:t>К – точка, яка лежить поза колом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D</a:t>
            </a:r>
            <a:r>
              <a:rPr lang="uk-UA" sz="2400" b="1" dirty="0" smtClean="0">
                <a:solidFill>
                  <a:srgbClr val="002060"/>
                </a:solidFill>
              </a:rPr>
              <a:t> – точка, яка лежить  усередині круга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916" y="325032"/>
            <a:ext cx="761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</a:t>
            </a:r>
            <a:r>
              <a:rPr lang="uk-UA" dirty="0" err="1"/>
              <a:t>тішинська</a:t>
            </a:r>
            <a:r>
              <a:rPr lang="uk-UA" dirty="0"/>
              <a:t> загальноосвітня школа І-ІІІ ступенів №</a:t>
            </a:r>
            <a:r>
              <a:rPr lang="uk-UA" dirty="0"/>
              <a:t>2 Хмельницької області</a:t>
            </a:r>
          </a:p>
          <a:p>
            <a:pPr algn="ctr"/>
            <a:r>
              <a:rPr lang="uk-UA" dirty="0" smtClean="0"/>
              <a:t>Оскома </a:t>
            </a:r>
            <a:r>
              <a:rPr lang="uk-UA" dirty="0"/>
              <a:t>Оксана </a:t>
            </a:r>
            <a:r>
              <a:rPr lang="uk-UA" dirty="0" smtClean="0"/>
              <a:t>Василівна</a:t>
            </a:r>
            <a:endParaRPr lang="ru-RU" dirty="0"/>
          </a:p>
        </p:txBody>
      </p:sp>
      <p:pic>
        <p:nvPicPr>
          <p:cNvPr id="24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600" b="100000" l="0" r="443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 flipH="1">
            <a:off x="5300612" y="40843"/>
            <a:ext cx="3909188" cy="306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45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0"/>
            <a:ext cx="8784976" cy="6552729"/>
          </a:xfrm>
          <a:custGeom>
            <a:avLst/>
            <a:gdLst>
              <a:gd name="connsiteX0" fmla="*/ 0 w 8784976"/>
              <a:gd name="connsiteY0" fmla="*/ 0 h 6336704"/>
              <a:gd name="connsiteX1" fmla="*/ 8784976 w 8784976"/>
              <a:gd name="connsiteY1" fmla="*/ 0 h 6336704"/>
              <a:gd name="connsiteX2" fmla="*/ 8784976 w 8784976"/>
              <a:gd name="connsiteY2" fmla="*/ 6336704 h 6336704"/>
              <a:gd name="connsiteX3" fmla="*/ 0 w 8784976"/>
              <a:gd name="connsiteY3" fmla="*/ 6336704 h 6336704"/>
              <a:gd name="connsiteX4" fmla="*/ 0 w 8784976"/>
              <a:gd name="connsiteY4" fmla="*/ 0 h 6336704"/>
              <a:gd name="connsiteX0" fmla="*/ 0 w 8784976"/>
              <a:gd name="connsiteY0" fmla="*/ 0 h 6336704"/>
              <a:gd name="connsiteX1" fmla="*/ 8784976 w 8784976"/>
              <a:gd name="connsiteY1" fmla="*/ 0 h 6336704"/>
              <a:gd name="connsiteX2" fmla="*/ 8784976 w 8784976"/>
              <a:gd name="connsiteY2" fmla="*/ 6336704 h 6336704"/>
              <a:gd name="connsiteX3" fmla="*/ 685800 w 8784976"/>
              <a:gd name="connsiteY3" fmla="*/ 5608042 h 6336704"/>
              <a:gd name="connsiteX4" fmla="*/ 0 w 8784976"/>
              <a:gd name="connsiteY4" fmla="*/ 0 h 6336704"/>
              <a:gd name="connsiteX0" fmla="*/ 0 w 8784976"/>
              <a:gd name="connsiteY0" fmla="*/ 0 h 6336704"/>
              <a:gd name="connsiteX1" fmla="*/ 8784976 w 8784976"/>
              <a:gd name="connsiteY1" fmla="*/ 0 h 6336704"/>
              <a:gd name="connsiteX2" fmla="*/ 8784976 w 8784976"/>
              <a:gd name="connsiteY2" fmla="*/ 6336704 h 6336704"/>
              <a:gd name="connsiteX3" fmla="*/ 685800 w 8784976"/>
              <a:gd name="connsiteY3" fmla="*/ 5608042 h 6336704"/>
              <a:gd name="connsiteX4" fmla="*/ 0 w 8784976"/>
              <a:gd name="connsiteY4" fmla="*/ 0 h 6336704"/>
              <a:gd name="connsiteX0" fmla="*/ 0 w 8784976"/>
              <a:gd name="connsiteY0" fmla="*/ 0 h 6336704"/>
              <a:gd name="connsiteX1" fmla="*/ 8784976 w 8784976"/>
              <a:gd name="connsiteY1" fmla="*/ 0 h 6336704"/>
              <a:gd name="connsiteX2" fmla="*/ 8784976 w 8784976"/>
              <a:gd name="connsiteY2" fmla="*/ 6336704 h 6336704"/>
              <a:gd name="connsiteX3" fmla="*/ 685800 w 8784976"/>
              <a:gd name="connsiteY3" fmla="*/ 5608042 h 6336704"/>
              <a:gd name="connsiteX4" fmla="*/ 0 w 8784976"/>
              <a:gd name="connsiteY4" fmla="*/ 0 h 6336704"/>
              <a:gd name="connsiteX0" fmla="*/ 0 w 8784976"/>
              <a:gd name="connsiteY0" fmla="*/ 0 h 6336704"/>
              <a:gd name="connsiteX1" fmla="*/ 8784976 w 8784976"/>
              <a:gd name="connsiteY1" fmla="*/ 0 h 6336704"/>
              <a:gd name="connsiteX2" fmla="*/ 8784976 w 8784976"/>
              <a:gd name="connsiteY2" fmla="*/ 6336704 h 6336704"/>
              <a:gd name="connsiteX3" fmla="*/ 842963 w 8784976"/>
              <a:gd name="connsiteY3" fmla="*/ 5436592 h 6336704"/>
              <a:gd name="connsiteX4" fmla="*/ 0 w 8784976"/>
              <a:gd name="connsiteY4" fmla="*/ 0 h 6336704"/>
              <a:gd name="connsiteX0" fmla="*/ 0 w 8784976"/>
              <a:gd name="connsiteY0" fmla="*/ 0 h 6336704"/>
              <a:gd name="connsiteX1" fmla="*/ 8784976 w 8784976"/>
              <a:gd name="connsiteY1" fmla="*/ 0 h 6336704"/>
              <a:gd name="connsiteX2" fmla="*/ 8784976 w 8784976"/>
              <a:gd name="connsiteY2" fmla="*/ 6336704 h 6336704"/>
              <a:gd name="connsiteX3" fmla="*/ 842963 w 8784976"/>
              <a:gd name="connsiteY3" fmla="*/ 5436592 h 6336704"/>
              <a:gd name="connsiteX4" fmla="*/ 0 w 8784976"/>
              <a:gd name="connsiteY4" fmla="*/ 0 h 6336704"/>
              <a:gd name="connsiteX0" fmla="*/ 0 w 8784976"/>
              <a:gd name="connsiteY0" fmla="*/ 0 h 6336704"/>
              <a:gd name="connsiteX1" fmla="*/ 8784976 w 8784976"/>
              <a:gd name="connsiteY1" fmla="*/ 0 h 6336704"/>
              <a:gd name="connsiteX2" fmla="*/ 8784976 w 8784976"/>
              <a:gd name="connsiteY2" fmla="*/ 6336704 h 6336704"/>
              <a:gd name="connsiteX3" fmla="*/ 842963 w 8784976"/>
              <a:gd name="connsiteY3" fmla="*/ 5436592 h 6336704"/>
              <a:gd name="connsiteX4" fmla="*/ 0 w 8784976"/>
              <a:gd name="connsiteY4" fmla="*/ 0 h 6336704"/>
              <a:gd name="connsiteX0" fmla="*/ 0 w 8784976"/>
              <a:gd name="connsiteY0" fmla="*/ 0 h 6336704"/>
              <a:gd name="connsiteX1" fmla="*/ 8784976 w 8784976"/>
              <a:gd name="connsiteY1" fmla="*/ 0 h 6336704"/>
              <a:gd name="connsiteX2" fmla="*/ 8784976 w 8784976"/>
              <a:gd name="connsiteY2" fmla="*/ 6336704 h 6336704"/>
              <a:gd name="connsiteX3" fmla="*/ 1014413 w 8784976"/>
              <a:gd name="connsiteY3" fmla="*/ 5650905 h 6336704"/>
              <a:gd name="connsiteX4" fmla="*/ 0 w 8784976"/>
              <a:gd name="connsiteY4" fmla="*/ 0 h 6336704"/>
              <a:gd name="connsiteX0" fmla="*/ 0 w 8784976"/>
              <a:gd name="connsiteY0" fmla="*/ 0 h 6336704"/>
              <a:gd name="connsiteX1" fmla="*/ 8784976 w 8784976"/>
              <a:gd name="connsiteY1" fmla="*/ 0 h 6336704"/>
              <a:gd name="connsiteX2" fmla="*/ 8784976 w 8784976"/>
              <a:gd name="connsiteY2" fmla="*/ 6336704 h 6336704"/>
              <a:gd name="connsiteX3" fmla="*/ 1014413 w 8784976"/>
              <a:gd name="connsiteY3" fmla="*/ 5650905 h 6336704"/>
              <a:gd name="connsiteX4" fmla="*/ 0 w 8784976"/>
              <a:gd name="connsiteY4" fmla="*/ 0 h 6336704"/>
              <a:gd name="connsiteX0" fmla="*/ 0 w 8784976"/>
              <a:gd name="connsiteY0" fmla="*/ 0 h 6336704"/>
              <a:gd name="connsiteX1" fmla="*/ 8784976 w 8784976"/>
              <a:gd name="connsiteY1" fmla="*/ 0 h 6336704"/>
              <a:gd name="connsiteX2" fmla="*/ 8784976 w 8784976"/>
              <a:gd name="connsiteY2" fmla="*/ 6336704 h 6336704"/>
              <a:gd name="connsiteX3" fmla="*/ 1014413 w 8784976"/>
              <a:gd name="connsiteY3" fmla="*/ 5650905 h 6336704"/>
              <a:gd name="connsiteX4" fmla="*/ 0 w 8784976"/>
              <a:gd name="connsiteY4" fmla="*/ 0 h 633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4976" h="6336704">
                <a:moveTo>
                  <a:pt x="0" y="0"/>
                </a:moveTo>
                <a:lnTo>
                  <a:pt x="8784976" y="0"/>
                </a:lnTo>
                <a:lnTo>
                  <a:pt x="8784976" y="6336704"/>
                </a:lnTo>
                <a:cubicBezTo>
                  <a:pt x="6194788" y="6108104"/>
                  <a:pt x="775676" y="6736755"/>
                  <a:pt x="1014413" y="5650905"/>
                </a:cubicBezTo>
                <a:cubicBezTo>
                  <a:pt x="-314326" y="5653220"/>
                  <a:pt x="228600" y="186934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79487" y="1343963"/>
            <a:ext cx="8278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7030A0"/>
                </a:solidFill>
              </a:rPr>
              <a:t> Скільки всього чотирикутників</a:t>
            </a:r>
            <a:r>
              <a:rPr lang="en-US" sz="4400" b="1" dirty="0" smtClean="0">
                <a:solidFill>
                  <a:srgbClr val="7030A0"/>
                </a:solidFill>
              </a:rPr>
              <a:t>?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475581" y="1159160"/>
            <a:ext cx="8192838" cy="1176165"/>
          </a:xfrm>
          <a:prstGeom prst="horizontalScroll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26920" y="3073852"/>
            <a:ext cx="4248473" cy="2808312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15" idx="0"/>
          </p:cNvCxnSpPr>
          <p:nvPr/>
        </p:nvCxnSpPr>
        <p:spPr>
          <a:xfrm flipH="1">
            <a:off x="4651156" y="3073852"/>
            <a:ext cx="1" cy="28083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555777" y="4689140"/>
            <a:ext cx="21242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ьная выноска 9"/>
          <p:cNvSpPr/>
          <p:nvPr/>
        </p:nvSpPr>
        <p:spPr>
          <a:xfrm>
            <a:off x="7143091" y="3832438"/>
            <a:ext cx="1512168" cy="1116124"/>
          </a:xfrm>
          <a:prstGeom prst="wedgeEllipseCallout">
            <a:avLst>
              <a:gd name="adj1" fmla="val -62772"/>
              <a:gd name="adj2" fmla="val 651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812" y="222328"/>
            <a:ext cx="758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</a:t>
            </a:r>
            <a:r>
              <a:rPr lang="uk-UA" dirty="0" err="1"/>
              <a:t>тішинська</a:t>
            </a:r>
            <a:r>
              <a:rPr lang="uk-UA" dirty="0"/>
              <a:t> загальноосвітня школа І-ІІІ ступенів №</a:t>
            </a:r>
            <a:r>
              <a:rPr lang="uk-UA" dirty="0"/>
              <a:t>2 Хмельницької області</a:t>
            </a:r>
          </a:p>
          <a:p>
            <a:pPr algn="ctr"/>
            <a:r>
              <a:rPr lang="uk-UA" dirty="0" smtClean="0"/>
              <a:t>Оскома </a:t>
            </a:r>
            <a:r>
              <a:rPr lang="uk-UA" dirty="0"/>
              <a:t>Оксана </a:t>
            </a:r>
            <a:r>
              <a:rPr lang="uk-UA" dirty="0" smtClean="0"/>
              <a:t>Василівна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641695" y="3993059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5</a:t>
            </a:r>
            <a:endParaRPr lang="ru-RU" sz="4400" b="1" dirty="0"/>
          </a:p>
        </p:txBody>
      </p:sp>
      <p:pic>
        <p:nvPicPr>
          <p:cNvPr id="18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00" b="55200" l="58811" r="98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 flipH="1">
            <a:off x="0" y="5464717"/>
            <a:ext cx="4538879" cy="355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30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11720"/>
            <a:ext cx="8780132" cy="6457639"/>
          </a:xfrm>
          <a:custGeom>
            <a:avLst/>
            <a:gdLst>
              <a:gd name="connsiteX0" fmla="*/ 0 w 8780132"/>
              <a:gd name="connsiteY0" fmla="*/ 0 h 6452291"/>
              <a:gd name="connsiteX1" fmla="*/ 8780132 w 8780132"/>
              <a:gd name="connsiteY1" fmla="*/ 0 h 6452291"/>
              <a:gd name="connsiteX2" fmla="*/ 8780132 w 8780132"/>
              <a:gd name="connsiteY2" fmla="*/ 6452291 h 6452291"/>
              <a:gd name="connsiteX3" fmla="*/ 0 w 8780132"/>
              <a:gd name="connsiteY3" fmla="*/ 6452291 h 6452291"/>
              <a:gd name="connsiteX4" fmla="*/ 0 w 8780132"/>
              <a:gd name="connsiteY4" fmla="*/ 0 h 6452291"/>
              <a:gd name="connsiteX0" fmla="*/ 514350 w 8780132"/>
              <a:gd name="connsiteY0" fmla="*/ 528637 h 6452291"/>
              <a:gd name="connsiteX1" fmla="*/ 8780132 w 8780132"/>
              <a:gd name="connsiteY1" fmla="*/ 0 h 6452291"/>
              <a:gd name="connsiteX2" fmla="*/ 8780132 w 8780132"/>
              <a:gd name="connsiteY2" fmla="*/ 6452291 h 6452291"/>
              <a:gd name="connsiteX3" fmla="*/ 0 w 8780132"/>
              <a:gd name="connsiteY3" fmla="*/ 6452291 h 6452291"/>
              <a:gd name="connsiteX4" fmla="*/ 514350 w 8780132"/>
              <a:gd name="connsiteY4" fmla="*/ 528637 h 6452291"/>
              <a:gd name="connsiteX0" fmla="*/ 514350 w 8780132"/>
              <a:gd name="connsiteY0" fmla="*/ 528637 h 6452291"/>
              <a:gd name="connsiteX1" fmla="*/ 8780132 w 8780132"/>
              <a:gd name="connsiteY1" fmla="*/ 0 h 6452291"/>
              <a:gd name="connsiteX2" fmla="*/ 8780132 w 8780132"/>
              <a:gd name="connsiteY2" fmla="*/ 6452291 h 6452291"/>
              <a:gd name="connsiteX3" fmla="*/ 0 w 8780132"/>
              <a:gd name="connsiteY3" fmla="*/ 6452291 h 6452291"/>
              <a:gd name="connsiteX4" fmla="*/ 514350 w 8780132"/>
              <a:gd name="connsiteY4" fmla="*/ 528637 h 6452291"/>
              <a:gd name="connsiteX0" fmla="*/ 514350 w 8780132"/>
              <a:gd name="connsiteY0" fmla="*/ 543103 h 6466757"/>
              <a:gd name="connsiteX1" fmla="*/ 8780132 w 8780132"/>
              <a:gd name="connsiteY1" fmla="*/ 14466 h 6466757"/>
              <a:gd name="connsiteX2" fmla="*/ 8780132 w 8780132"/>
              <a:gd name="connsiteY2" fmla="*/ 6466757 h 6466757"/>
              <a:gd name="connsiteX3" fmla="*/ 0 w 8780132"/>
              <a:gd name="connsiteY3" fmla="*/ 6466757 h 6466757"/>
              <a:gd name="connsiteX4" fmla="*/ 514350 w 8780132"/>
              <a:gd name="connsiteY4" fmla="*/ 543103 h 6466757"/>
              <a:gd name="connsiteX0" fmla="*/ 714375 w 8780132"/>
              <a:gd name="connsiteY0" fmla="*/ 685800 h 6452291"/>
              <a:gd name="connsiteX1" fmla="*/ 8780132 w 8780132"/>
              <a:gd name="connsiteY1" fmla="*/ 0 h 6452291"/>
              <a:gd name="connsiteX2" fmla="*/ 8780132 w 8780132"/>
              <a:gd name="connsiteY2" fmla="*/ 6452291 h 6452291"/>
              <a:gd name="connsiteX3" fmla="*/ 0 w 8780132"/>
              <a:gd name="connsiteY3" fmla="*/ 6452291 h 6452291"/>
              <a:gd name="connsiteX4" fmla="*/ 714375 w 8780132"/>
              <a:gd name="connsiteY4" fmla="*/ 685800 h 6452291"/>
              <a:gd name="connsiteX0" fmla="*/ 722852 w 8788609"/>
              <a:gd name="connsiteY0" fmla="*/ 685800 h 6452291"/>
              <a:gd name="connsiteX1" fmla="*/ 8788609 w 8788609"/>
              <a:gd name="connsiteY1" fmla="*/ 0 h 6452291"/>
              <a:gd name="connsiteX2" fmla="*/ 8788609 w 8788609"/>
              <a:gd name="connsiteY2" fmla="*/ 6452291 h 6452291"/>
              <a:gd name="connsiteX3" fmla="*/ 8477 w 8788609"/>
              <a:gd name="connsiteY3" fmla="*/ 6452291 h 6452291"/>
              <a:gd name="connsiteX4" fmla="*/ 722852 w 8788609"/>
              <a:gd name="connsiteY4" fmla="*/ 685800 h 6452291"/>
              <a:gd name="connsiteX0" fmla="*/ 722852 w 8788609"/>
              <a:gd name="connsiteY0" fmla="*/ 717981 h 6484472"/>
              <a:gd name="connsiteX1" fmla="*/ 8788609 w 8788609"/>
              <a:gd name="connsiteY1" fmla="*/ 32181 h 6484472"/>
              <a:gd name="connsiteX2" fmla="*/ 8788609 w 8788609"/>
              <a:gd name="connsiteY2" fmla="*/ 6484472 h 6484472"/>
              <a:gd name="connsiteX3" fmla="*/ 8477 w 8788609"/>
              <a:gd name="connsiteY3" fmla="*/ 6484472 h 6484472"/>
              <a:gd name="connsiteX4" fmla="*/ 722852 w 8788609"/>
              <a:gd name="connsiteY4" fmla="*/ 717981 h 6484472"/>
              <a:gd name="connsiteX0" fmla="*/ 606065 w 8928997"/>
              <a:gd name="connsiteY0" fmla="*/ 1285875 h 6452291"/>
              <a:gd name="connsiteX1" fmla="*/ 8928997 w 8928997"/>
              <a:gd name="connsiteY1" fmla="*/ 0 h 6452291"/>
              <a:gd name="connsiteX2" fmla="*/ 8928997 w 8928997"/>
              <a:gd name="connsiteY2" fmla="*/ 6452291 h 6452291"/>
              <a:gd name="connsiteX3" fmla="*/ 148865 w 8928997"/>
              <a:gd name="connsiteY3" fmla="*/ 6452291 h 6452291"/>
              <a:gd name="connsiteX4" fmla="*/ 606065 w 8928997"/>
              <a:gd name="connsiteY4" fmla="*/ 1285875 h 6452291"/>
              <a:gd name="connsiteX0" fmla="*/ 457200 w 8780132"/>
              <a:gd name="connsiteY0" fmla="*/ 1285875 h 6452291"/>
              <a:gd name="connsiteX1" fmla="*/ 8780132 w 8780132"/>
              <a:gd name="connsiteY1" fmla="*/ 0 h 6452291"/>
              <a:gd name="connsiteX2" fmla="*/ 8780132 w 8780132"/>
              <a:gd name="connsiteY2" fmla="*/ 6452291 h 6452291"/>
              <a:gd name="connsiteX3" fmla="*/ 0 w 8780132"/>
              <a:gd name="connsiteY3" fmla="*/ 6452291 h 6452291"/>
              <a:gd name="connsiteX4" fmla="*/ 457200 w 8780132"/>
              <a:gd name="connsiteY4" fmla="*/ 1285875 h 6452291"/>
              <a:gd name="connsiteX0" fmla="*/ 500063 w 8780132"/>
              <a:gd name="connsiteY0" fmla="*/ 748298 h 6457639"/>
              <a:gd name="connsiteX1" fmla="*/ 8780132 w 8780132"/>
              <a:gd name="connsiteY1" fmla="*/ 5348 h 6457639"/>
              <a:gd name="connsiteX2" fmla="*/ 8780132 w 8780132"/>
              <a:gd name="connsiteY2" fmla="*/ 6457639 h 6457639"/>
              <a:gd name="connsiteX3" fmla="*/ 0 w 8780132"/>
              <a:gd name="connsiteY3" fmla="*/ 6457639 h 6457639"/>
              <a:gd name="connsiteX4" fmla="*/ 500063 w 8780132"/>
              <a:gd name="connsiteY4" fmla="*/ 748298 h 645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0132" h="6457639">
                <a:moveTo>
                  <a:pt x="500063" y="748298"/>
                </a:moveTo>
                <a:cubicBezTo>
                  <a:pt x="412112" y="-428039"/>
                  <a:pt x="6024871" y="181560"/>
                  <a:pt x="8780132" y="5348"/>
                </a:cubicBezTo>
                <a:lnTo>
                  <a:pt x="8780132" y="6457639"/>
                </a:lnTo>
                <a:lnTo>
                  <a:pt x="0" y="6457639"/>
                </a:lnTo>
                <a:cubicBezTo>
                  <a:pt x="171450" y="4483088"/>
                  <a:pt x="-71437" y="293974"/>
                  <a:pt x="500063" y="74829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82166" y="1191467"/>
            <a:ext cx="416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7030A0"/>
                </a:solidFill>
              </a:rPr>
              <a:t>Гра «Так чи ні </a:t>
            </a:r>
            <a:r>
              <a:rPr lang="en-US" sz="4400" b="1" dirty="0" smtClean="0">
                <a:solidFill>
                  <a:srgbClr val="7030A0"/>
                </a:solidFill>
              </a:rPr>
              <a:t>?</a:t>
            </a:r>
            <a:r>
              <a:rPr lang="uk-UA" sz="4400" b="1" dirty="0" smtClean="0">
                <a:solidFill>
                  <a:srgbClr val="7030A0"/>
                </a:solidFill>
              </a:rPr>
              <a:t>»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375682" y="1042099"/>
            <a:ext cx="4392635" cy="1156446"/>
          </a:xfrm>
          <a:prstGeom prst="horizontalScroll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704" y="2548949"/>
            <a:ext cx="1944216" cy="122413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 У квадрата всі сторони рівні</a:t>
            </a:r>
            <a:r>
              <a:rPr lang="en-US" sz="2400" b="1" dirty="0" smtClean="0">
                <a:solidFill>
                  <a:srgbClr val="C00000"/>
                </a:solidFill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93744" y="2386037"/>
            <a:ext cx="1944216" cy="122413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У трикутника всі кути прямі</a:t>
            </a:r>
            <a:r>
              <a:rPr lang="en-US" sz="2400" b="1" dirty="0" smtClean="0">
                <a:solidFill>
                  <a:srgbClr val="C00000"/>
                </a:solidFill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5950" y="3931597"/>
            <a:ext cx="2232248" cy="122413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Шестикутник буває прямокутним</a:t>
            </a:r>
            <a:r>
              <a:rPr lang="en-US" sz="2400" b="1" dirty="0" smtClean="0">
                <a:solidFill>
                  <a:srgbClr val="C00000"/>
                </a:solidFill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3545" y="5286057"/>
            <a:ext cx="1944216" cy="122413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 У трикутника 2 кути прямі</a:t>
            </a:r>
            <a:r>
              <a:rPr lang="en-US" sz="2400" b="1" dirty="0" smtClean="0">
                <a:solidFill>
                  <a:srgbClr val="C00000"/>
                </a:solidFill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75855" y="5197506"/>
            <a:ext cx="1944216" cy="122413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 У п</a:t>
            </a:r>
            <a:r>
              <a:rPr lang="en-US" sz="2400" b="1" dirty="0" smtClean="0">
                <a:solidFill>
                  <a:srgbClr val="C00000"/>
                </a:solidFill>
              </a:rPr>
              <a:t>’</a:t>
            </a:r>
            <a:r>
              <a:rPr lang="uk-UA" sz="2400" b="1" dirty="0" err="1" smtClean="0">
                <a:solidFill>
                  <a:srgbClr val="C00000"/>
                </a:solidFill>
              </a:rPr>
              <a:t>ятикутника</a:t>
            </a:r>
            <a:r>
              <a:rPr lang="uk-UA" sz="2400" b="1" dirty="0" smtClean="0">
                <a:solidFill>
                  <a:srgbClr val="C00000"/>
                </a:solidFill>
              </a:rPr>
              <a:t> 6 кутів</a:t>
            </a:r>
            <a:r>
              <a:rPr lang="en-US" sz="2400" b="1" dirty="0" smtClean="0">
                <a:solidFill>
                  <a:srgbClr val="C00000"/>
                </a:solidFill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28771" y="3763898"/>
            <a:ext cx="2520280" cy="122413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 У прямокутника протилежні сторони  рівні</a:t>
            </a:r>
            <a:r>
              <a:rPr lang="en-US" sz="2400" b="1" dirty="0" smtClean="0">
                <a:solidFill>
                  <a:srgbClr val="C00000"/>
                </a:solidFill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59143" y="5287380"/>
            <a:ext cx="2268252" cy="122413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 Квадрат - це прямокутник</a:t>
            </a:r>
            <a:r>
              <a:rPr lang="en-US" sz="2400" b="1" dirty="0" smtClean="0">
                <a:solidFill>
                  <a:srgbClr val="C00000"/>
                </a:solidFill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58254" y="3915825"/>
            <a:ext cx="2304256" cy="122413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 У прямокутника всі кути прямі</a:t>
            </a:r>
            <a:r>
              <a:rPr lang="en-US" sz="2400" b="1" dirty="0" smtClean="0">
                <a:solidFill>
                  <a:srgbClr val="C00000"/>
                </a:solidFill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12484" y="2548949"/>
            <a:ext cx="1944216" cy="122413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 Коло – це </a:t>
            </a:r>
            <a:r>
              <a:rPr lang="uk-UA" sz="2400" b="1" dirty="0" err="1" smtClean="0">
                <a:solidFill>
                  <a:srgbClr val="C00000"/>
                </a:solidFill>
              </a:rPr>
              <a:t>чотири-кутник</a:t>
            </a:r>
            <a:r>
              <a:rPr lang="en-US" sz="2400" b="1" dirty="0" smtClean="0">
                <a:solidFill>
                  <a:srgbClr val="C00000"/>
                </a:solidFill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041587" y="3290570"/>
            <a:ext cx="612069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B0F0"/>
                </a:solidFill>
              </a:rPr>
              <a:t>+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8347575" y="5015308"/>
            <a:ext cx="612069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B0F0"/>
                </a:solidFill>
              </a:rPr>
              <a:t>+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900187" y="3288276"/>
            <a:ext cx="612069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B0F0"/>
                </a:solidFill>
              </a:rPr>
              <a:t>-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013923" y="3081868"/>
            <a:ext cx="612069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B0F0"/>
                </a:solidFill>
              </a:rPr>
              <a:t>-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765621" y="4637607"/>
            <a:ext cx="612069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B0F0"/>
                </a:solidFill>
              </a:rPr>
              <a:t>+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781675" y="4667524"/>
            <a:ext cx="612069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B0F0"/>
                </a:solidFill>
              </a:rPr>
              <a:t>-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293054" y="5977709"/>
            <a:ext cx="612069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B0F0"/>
                </a:solidFill>
              </a:rPr>
              <a:t>-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4914036" y="5984069"/>
            <a:ext cx="612069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B0F0"/>
                </a:solidFill>
              </a:rPr>
              <a:t>-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933872" y="5966415"/>
            <a:ext cx="612069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B0F0"/>
                </a:solidFill>
              </a:rPr>
              <a:t>+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1525" y="357614"/>
            <a:ext cx="766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</a:t>
            </a:r>
            <a:r>
              <a:rPr lang="uk-UA" dirty="0" err="1"/>
              <a:t>тішинська</a:t>
            </a:r>
            <a:r>
              <a:rPr lang="uk-UA" dirty="0"/>
              <a:t> загальноосвітня школа І-ІІІ ступенів №</a:t>
            </a:r>
            <a:r>
              <a:rPr lang="uk-UA" dirty="0"/>
              <a:t>2 Хмельницької області</a:t>
            </a:r>
          </a:p>
          <a:p>
            <a:pPr algn="ctr"/>
            <a:r>
              <a:rPr lang="uk-UA" dirty="0" smtClean="0"/>
              <a:t>Оскома </a:t>
            </a:r>
            <a:r>
              <a:rPr lang="uk-UA" dirty="0"/>
              <a:t>Оксана </a:t>
            </a:r>
            <a:r>
              <a:rPr lang="uk-UA" dirty="0" smtClean="0"/>
              <a:t>Василівна</a:t>
            </a:r>
            <a:endParaRPr lang="ru-RU" dirty="0"/>
          </a:p>
        </p:txBody>
      </p:sp>
      <p:pic>
        <p:nvPicPr>
          <p:cNvPr id="41" name="irc_mi" descr="http://cs319916.vk.me/v319916949/1f75/ajUJYr4RVB0.jpg"/>
          <p:cNvPicPr>
            <a:picLocks noChangeAspect="1"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600" b="100000" l="0" r="443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 flipH="1">
            <a:off x="-1613044" y="-864057"/>
            <a:ext cx="3804370" cy="298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0">
        <p:circle/>
      </p:transition>
    </mc:Choice>
    <mc:Fallback xmlns="">
      <p:transition spd="slow" advClick="0" advTm="4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468</Words>
  <Application>Microsoft Office PowerPoint</Application>
  <PresentationFormat>Экран (4:3)</PresentationFormat>
  <Paragraphs>112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Админ</cp:lastModifiedBy>
  <cp:revision>79</cp:revision>
  <dcterms:created xsi:type="dcterms:W3CDTF">2013-12-13T17:59:11Z</dcterms:created>
  <dcterms:modified xsi:type="dcterms:W3CDTF">2014-11-05T17:27:38Z</dcterms:modified>
</cp:coreProperties>
</file>