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1" r:id="rId5"/>
    <p:sldId id="290" r:id="rId6"/>
    <p:sldId id="292" r:id="rId7"/>
    <p:sldId id="293" r:id="rId8"/>
    <p:sldId id="295" r:id="rId9"/>
    <p:sldId id="296" r:id="rId10"/>
    <p:sldId id="298" r:id="rId11"/>
    <p:sldId id="294" r:id="rId12"/>
    <p:sldId id="259" r:id="rId13"/>
    <p:sldId id="279" r:id="rId14"/>
    <p:sldId id="280" r:id="rId15"/>
    <p:sldId id="281" r:id="rId16"/>
    <p:sldId id="29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D7D317"/>
    <a:srgbClr val="FF0066"/>
    <a:srgbClr val="AF3BA1"/>
    <a:srgbClr val="FF00FF"/>
    <a:srgbClr val="00CC00"/>
    <a:srgbClr val="C12FB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70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4;&#1080;&#1090;&#1103;&#1095;&#1110;%20&#1087;&#1110;&#1089;&#1085;&#1110;%20+%20&#1110;%20-%20&#1055;&#1091;&#1093;&#1086;&#1074;&#1080;&#1095;%20&#1052;\&#1053;&#1086;&#1074;&#1072;&#1103;%20&#1087;&#1072;&#1087;&#1082;&#1072;\&#1076;&#1080;&#1090;&#1103;&#1095;&#1110;\&#1043;&#1072;&#1083;&#1072;&#1075;&#1072;&#1085;-&#1056;&#1086;&#1084;&#1072;&#1096;&#1082;&#1080;%20(-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28662" y="857232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 замку Королеви ГЕОМЕТРІЇ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5715017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Шевчук Ольга Василівна</a:t>
            </a:r>
          </a:p>
          <a:p>
            <a:pPr algn="ctr"/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Золочівська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ЗОШ І-ІІ ступенів</a:t>
            </a:r>
          </a:p>
        </p:txBody>
      </p:sp>
      <p:pic>
        <p:nvPicPr>
          <p:cNvPr id="6" name="Галаган-Ромашки 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4845522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1"/>
      <p:bldP spid="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607220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Шевчук Ольга Василівна</a:t>
            </a:r>
          </a:p>
          <a:p>
            <a:pPr algn="ctr"/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Золочівська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ЗОШ І-ІІ ступенів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158" y="214290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Маша і Ведмідь приготували вам таке завдання: потрібно правильно знайти і записати номери трикутників</a:t>
            </a:r>
            <a:endParaRPr lang="uk-UA" sz="2800" b="1" i="1" u="sng" spc="50" dirty="0" smtClean="0">
              <a:ln w="11430"/>
              <a:solidFill>
                <a:srgbClr val="AF3BA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64305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Прямокутний -  </a:t>
            </a:r>
          </a:p>
        </p:txBody>
      </p:sp>
      <p:sp>
        <p:nvSpPr>
          <p:cNvPr id="6" name="Овал 5"/>
          <p:cNvSpPr/>
          <p:nvPr/>
        </p:nvSpPr>
        <p:spPr>
          <a:xfrm>
            <a:off x="2500298" y="1643050"/>
            <a:ext cx="500066" cy="35719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3071802" y="164305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000" b="1" dirty="0" smtClean="0">
                <a:ln/>
                <a:solidFill>
                  <a:srgbClr val="AF3BA1"/>
                </a:solidFill>
                <a:latin typeface="Bookman Old Style" pitchFamily="18" charset="0"/>
              </a:rPr>
              <a:t>Рівнобедрений -   </a:t>
            </a:r>
          </a:p>
        </p:txBody>
      </p:sp>
      <p:sp>
        <p:nvSpPr>
          <p:cNvPr id="8" name="Овал 7"/>
          <p:cNvSpPr/>
          <p:nvPr/>
        </p:nvSpPr>
        <p:spPr>
          <a:xfrm>
            <a:off x="5500694" y="1643050"/>
            <a:ext cx="500066" cy="35719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6000760" y="571501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Рівносторонній -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71501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Гострокутний -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15042" y="164305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Bookman Old Style" pitchFamily="18" charset="0"/>
              </a:rPr>
              <a:t>тупокутний -    </a:t>
            </a:r>
          </a:p>
        </p:txBody>
      </p:sp>
      <p:sp>
        <p:nvSpPr>
          <p:cNvPr id="16" name="Овал 15"/>
          <p:cNvSpPr/>
          <p:nvPr/>
        </p:nvSpPr>
        <p:spPr>
          <a:xfrm>
            <a:off x="8429652" y="5715016"/>
            <a:ext cx="500066" cy="357190"/>
          </a:xfrm>
          <a:prstGeom prst="ellipse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вал 16"/>
          <p:cNvSpPr/>
          <p:nvPr/>
        </p:nvSpPr>
        <p:spPr>
          <a:xfrm>
            <a:off x="8358214" y="1643050"/>
            <a:ext cx="500066" cy="35719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/>
          <p:cNvSpPr/>
          <p:nvPr/>
        </p:nvSpPr>
        <p:spPr>
          <a:xfrm>
            <a:off x="2428860" y="5715016"/>
            <a:ext cx="500066" cy="357190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1" name="Picture 3" descr="C:\Users\Андрій\Desktop\169a45f2fe802f79fa1db7d8ac88de10.jpg"/>
          <p:cNvPicPr>
            <a:picLocks noChangeAspect="1" noChangeArrowheads="1"/>
          </p:cNvPicPr>
          <p:nvPr/>
        </p:nvPicPr>
        <p:blipFill>
          <a:blip r:embed="rId2"/>
          <a:srcRect l="5149" t="26744" r="13870"/>
          <a:stretch>
            <a:fillRect/>
          </a:stretch>
        </p:blipFill>
        <p:spPr bwMode="auto">
          <a:xfrm>
            <a:off x="214282" y="2357430"/>
            <a:ext cx="3025284" cy="30003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" name="Рівнобедрений трикутник 18"/>
          <p:cNvSpPr/>
          <p:nvPr/>
        </p:nvSpPr>
        <p:spPr>
          <a:xfrm rot="19458648">
            <a:off x="2689040" y="1930777"/>
            <a:ext cx="2143140" cy="2071702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20" name="Прямокутний трикутник 19"/>
          <p:cNvSpPr/>
          <p:nvPr/>
        </p:nvSpPr>
        <p:spPr>
          <a:xfrm rot="17010238">
            <a:off x="4796551" y="2258915"/>
            <a:ext cx="2143140" cy="1857388"/>
          </a:xfrm>
          <a:prstGeom prst="rt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uk-UA" dirty="0"/>
          </a:p>
        </p:txBody>
      </p:sp>
      <p:sp>
        <p:nvSpPr>
          <p:cNvPr id="21" name="Прямокутний трикутник 20"/>
          <p:cNvSpPr/>
          <p:nvPr/>
        </p:nvSpPr>
        <p:spPr>
          <a:xfrm rot="17983217">
            <a:off x="4200514" y="3697559"/>
            <a:ext cx="1000132" cy="2357454"/>
          </a:xfrm>
          <a:prstGeom prst="rt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cxnSp>
        <p:nvCxnSpPr>
          <p:cNvPr id="23" name="Пряма сполучна лінія 22"/>
          <p:cNvCxnSpPr/>
          <p:nvPr/>
        </p:nvCxnSpPr>
        <p:spPr>
          <a:xfrm>
            <a:off x="6858016" y="1928802"/>
            <a:ext cx="2285984" cy="15716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/>
          <p:cNvCxnSpPr/>
          <p:nvPr/>
        </p:nvCxnSpPr>
        <p:spPr>
          <a:xfrm rot="10800000">
            <a:off x="7643834" y="3500438"/>
            <a:ext cx="15001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/>
          <p:cNvCxnSpPr/>
          <p:nvPr/>
        </p:nvCxnSpPr>
        <p:spPr>
          <a:xfrm rot="16200000" flipH="1">
            <a:off x="6536545" y="2393149"/>
            <a:ext cx="1500198" cy="7143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86710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32" name="Рівнобедрений трикутник 31"/>
          <p:cNvSpPr/>
          <p:nvPr/>
        </p:nvSpPr>
        <p:spPr>
          <a:xfrm>
            <a:off x="6572264" y="4000504"/>
            <a:ext cx="2071702" cy="1714512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814845522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85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385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38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38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85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85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85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385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385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385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85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385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0" dur="385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385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85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85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38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38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385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385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0" dur="38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2" dur="38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6" grpId="0" animBg="1"/>
      <p:bldP spid="7" grpId="0"/>
      <p:bldP spid="8" grpId="0" animBg="1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1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Мальв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428604"/>
            <a:ext cx="5143536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Мальвіна навчає Буратіно і </a:t>
            </a:r>
            <a:r>
              <a:rPr lang="uk-UA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П’єро</a:t>
            </a:r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математики. Кожен із них тримає в руках три різних трикутники. Буратіно має визначити, який із трикутників рівносторонній. Що для цього потрібно йому зробити?</a:t>
            </a:r>
            <a:endParaRPr lang="uk-UA" sz="2000" b="1" i="1" u="sng" spc="50" dirty="0" smtClean="0">
              <a:ln w="11430"/>
              <a:solidFill>
                <a:srgbClr val="AF3BA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607220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Шевчук Ольга Василівна</a:t>
            </a:r>
          </a:p>
          <a:p>
            <a:pPr algn="ctr"/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Золочівська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ЗОШ І-ІІ ступенів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3071810"/>
            <a:ext cx="514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Виміряти сторони всіх трикутників і виміри записати в клітинки</a:t>
            </a:r>
          </a:p>
        </p:txBody>
      </p:sp>
      <p:sp>
        <p:nvSpPr>
          <p:cNvPr id="5124" name="AutoShape 4" descr="C:\Users\%D0%90%D0%BD%D0%B4%D1%80%D1%96%D0%B9\Desktop\dollsm6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0" descr="Мальв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2290" name="Picture 2" descr="pierrot - PicMi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81400" cy="3524251"/>
          </a:xfrm>
          <a:prstGeom prst="rect">
            <a:avLst/>
          </a:prstGeom>
          <a:noFill/>
        </p:spPr>
      </p:pic>
      <p:sp>
        <p:nvSpPr>
          <p:cNvPr id="33" name="Рівнобедрений трикутник 32"/>
          <p:cNvSpPr/>
          <p:nvPr/>
        </p:nvSpPr>
        <p:spPr>
          <a:xfrm rot="1380146">
            <a:off x="3149148" y="-86596"/>
            <a:ext cx="2143140" cy="1928826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Рівнобедрений трикутник 37"/>
          <p:cNvSpPr/>
          <p:nvPr/>
        </p:nvSpPr>
        <p:spPr>
          <a:xfrm>
            <a:off x="2357422" y="3714752"/>
            <a:ext cx="3714776" cy="264320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Рівнобедрений трикутник 38"/>
          <p:cNvSpPr/>
          <p:nvPr/>
        </p:nvSpPr>
        <p:spPr>
          <a:xfrm rot="16200000">
            <a:off x="3465842" y="1963392"/>
            <a:ext cx="2818517" cy="217783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Прямокутник 39"/>
          <p:cNvSpPr/>
          <p:nvPr/>
        </p:nvSpPr>
        <p:spPr>
          <a:xfrm>
            <a:off x="4714876" y="428604"/>
            <a:ext cx="714380" cy="2857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см</a:t>
            </a:r>
            <a:endParaRPr lang="uk-UA" dirty="0"/>
          </a:p>
        </p:txBody>
      </p:sp>
      <p:sp>
        <p:nvSpPr>
          <p:cNvPr id="41" name="Прямокутник 40"/>
          <p:cNvSpPr/>
          <p:nvPr/>
        </p:nvSpPr>
        <p:spPr>
          <a:xfrm>
            <a:off x="5643570" y="2786058"/>
            <a:ext cx="714380" cy="28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см</a:t>
            </a:r>
            <a:endParaRPr lang="uk-UA" dirty="0"/>
          </a:p>
        </p:txBody>
      </p:sp>
      <p:sp>
        <p:nvSpPr>
          <p:cNvPr id="42" name="Прямокутник 41"/>
          <p:cNvSpPr/>
          <p:nvPr/>
        </p:nvSpPr>
        <p:spPr>
          <a:xfrm>
            <a:off x="5286380" y="1357298"/>
            <a:ext cx="714380" cy="28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см</a:t>
            </a:r>
            <a:endParaRPr lang="uk-UA" dirty="0"/>
          </a:p>
        </p:txBody>
      </p:sp>
      <p:sp>
        <p:nvSpPr>
          <p:cNvPr id="43" name="Прямокутник 42"/>
          <p:cNvSpPr/>
          <p:nvPr/>
        </p:nvSpPr>
        <p:spPr>
          <a:xfrm>
            <a:off x="3214678" y="1785926"/>
            <a:ext cx="714380" cy="2857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см</a:t>
            </a:r>
            <a:endParaRPr lang="uk-UA" dirty="0"/>
          </a:p>
        </p:txBody>
      </p:sp>
      <p:sp>
        <p:nvSpPr>
          <p:cNvPr id="44" name="Прямокутник 43"/>
          <p:cNvSpPr/>
          <p:nvPr/>
        </p:nvSpPr>
        <p:spPr>
          <a:xfrm>
            <a:off x="2857488" y="500042"/>
            <a:ext cx="714380" cy="2857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см</a:t>
            </a:r>
            <a:endParaRPr lang="uk-UA" dirty="0"/>
          </a:p>
        </p:txBody>
      </p:sp>
      <p:sp>
        <p:nvSpPr>
          <p:cNvPr id="45" name="Прямокутник 44"/>
          <p:cNvSpPr/>
          <p:nvPr/>
        </p:nvSpPr>
        <p:spPr>
          <a:xfrm>
            <a:off x="2714612" y="4643446"/>
            <a:ext cx="714380" cy="285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см</a:t>
            </a:r>
            <a:endParaRPr lang="uk-UA" dirty="0"/>
          </a:p>
        </p:txBody>
      </p:sp>
      <p:sp>
        <p:nvSpPr>
          <p:cNvPr id="46" name="Прямокутник 45"/>
          <p:cNvSpPr/>
          <p:nvPr/>
        </p:nvSpPr>
        <p:spPr>
          <a:xfrm>
            <a:off x="5072066" y="4500570"/>
            <a:ext cx="714380" cy="285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см</a:t>
            </a:r>
            <a:endParaRPr lang="uk-UA" dirty="0"/>
          </a:p>
        </p:txBody>
      </p:sp>
      <p:sp>
        <p:nvSpPr>
          <p:cNvPr id="47" name="Прямокутник 46"/>
          <p:cNvSpPr/>
          <p:nvPr/>
        </p:nvSpPr>
        <p:spPr>
          <a:xfrm>
            <a:off x="3857620" y="3214686"/>
            <a:ext cx="714380" cy="28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см</a:t>
            </a:r>
            <a:endParaRPr lang="uk-UA" dirty="0"/>
          </a:p>
        </p:txBody>
      </p:sp>
      <p:sp>
        <p:nvSpPr>
          <p:cNvPr id="49" name="Прямокутник 48"/>
          <p:cNvSpPr/>
          <p:nvPr/>
        </p:nvSpPr>
        <p:spPr>
          <a:xfrm>
            <a:off x="3929058" y="6357958"/>
            <a:ext cx="714380" cy="285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см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983881033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D:\Мама\анимированые клипарты для презентаций\5a81b023e72c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2432638" cy="2614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142976" y="607220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Шевчук Ольга Василівна</a:t>
            </a:r>
          </a:p>
          <a:p>
            <a:pPr algn="ctr"/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Золочівська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ЗОШ І-ІІ ступенів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7158" y="214290"/>
            <a:ext cx="600079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На яку геометричну фігуру схожий аркуш паперу?</a:t>
            </a:r>
            <a:endParaRPr lang="uk-UA" sz="3200" b="1" i="1" spc="50" dirty="0" smtClean="0">
              <a:ln w="11430"/>
              <a:solidFill>
                <a:srgbClr val="AF3BA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29256" y="1857364"/>
            <a:ext cx="3714744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Правильно, на прямокутник. </a:t>
            </a:r>
          </a:p>
          <a:p>
            <a:pPr algn="ctr"/>
            <a:r>
              <a:rPr lang="uk-UA" sz="28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Ваше завдання виготовити з аркуша паперового кораблика </a:t>
            </a:r>
            <a:r>
              <a:rPr lang="uk-UA" sz="2800" b="1" i="1" u="sng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згинанням</a:t>
            </a:r>
            <a:r>
              <a:rPr lang="uk-UA" sz="28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за зразком.</a:t>
            </a:r>
            <a:endParaRPr lang="uk-UA" sz="2800" b="1" i="1" u="sng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266" name="Picture 2" descr="Поделки из бумаги кораблик - Поделки, делаем самостоятель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071678"/>
            <a:ext cx="3190864" cy="3956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45784832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Free Animated Nature Gifs Page 2, Free Nature Animations and Animated Clipart For MySpac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142976" y="607220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Шевчук Ольга Василівна</a:t>
            </a:r>
          </a:p>
          <a:p>
            <a:pPr algn="ctr"/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Золочівська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ЗОШ І-ІІ ступенів</a:t>
            </a:r>
          </a:p>
        </p:txBody>
      </p:sp>
      <p:pic>
        <p:nvPicPr>
          <p:cNvPr id="10241" name="Picture 1" descr="C:\Users\Андрій\Desktop\sxemabkorablik01.jpg"/>
          <p:cNvPicPr>
            <a:picLocks noChangeAspect="1" noChangeArrowheads="1"/>
          </p:cNvPicPr>
          <p:nvPr/>
        </p:nvPicPr>
        <p:blipFill>
          <a:blip r:embed="rId3"/>
          <a:srcRect l="17708" t="81879" r="21875"/>
          <a:stretch>
            <a:fillRect/>
          </a:stretch>
        </p:blipFill>
        <p:spPr bwMode="auto">
          <a:xfrm>
            <a:off x="1643042" y="1071546"/>
            <a:ext cx="6357982" cy="250033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0" y="142852"/>
            <a:ext cx="907262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Які геометричні фігури ви впізнали? </a:t>
            </a:r>
          </a:p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- Домалюйте олівцем круги – вікна.</a:t>
            </a:r>
          </a:p>
        </p:txBody>
      </p:sp>
      <p:sp>
        <p:nvSpPr>
          <p:cNvPr id="32" name="Овал 31"/>
          <p:cNvSpPr/>
          <p:nvPr/>
        </p:nvSpPr>
        <p:spPr>
          <a:xfrm>
            <a:off x="3786182" y="2714620"/>
            <a:ext cx="50006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Овал 32"/>
          <p:cNvSpPr/>
          <p:nvPr/>
        </p:nvSpPr>
        <p:spPr>
          <a:xfrm>
            <a:off x="4714876" y="2714620"/>
            <a:ext cx="50006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/>
          <p:cNvSpPr/>
          <p:nvPr/>
        </p:nvSpPr>
        <p:spPr>
          <a:xfrm>
            <a:off x="5500694" y="2714620"/>
            <a:ext cx="50006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19015510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Беседочка в/ч 41659 Алейск - Страница 124 - форум для призывников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95508">
            <a:off x="943197" y="1536946"/>
            <a:ext cx="2217573" cy="3320639"/>
          </a:xfrm>
          <a:prstGeom prst="rect">
            <a:avLst/>
          </a:prstGeom>
          <a:noFill/>
        </p:spPr>
      </p:pic>
      <p:sp>
        <p:nvSpPr>
          <p:cNvPr id="83" name="Паралелограм 82"/>
          <p:cNvSpPr/>
          <p:nvPr/>
        </p:nvSpPr>
        <p:spPr>
          <a:xfrm>
            <a:off x="3571868" y="4214818"/>
            <a:ext cx="2571768" cy="714380"/>
          </a:xfrm>
          <a:prstGeom prst="parallelogram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220" name="Picture 4" descr="SharonRoeAnder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</p:spPr>
      </p:pic>
      <p:cxnSp>
        <p:nvCxnSpPr>
          <p:cNvPr id="70" name="Пряма сполучна лінія 69"/>
          <p:cNvCxnSpPr/>
          <p:nvPr/>
        </p:nvCxnSpPr>
        <p:spPr>
          <a:xfrm rot="5400000">
            <a:off x="2928926" y="2071678"/>
            <a:ext cx="85725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Прямокутник 64"/>
          <p:cNvSpPr/>
          <p:nvPr/>
        </p:nvSpPr>
        <p:spPr>
          <a:xfrm>
            <a:off x="3071802" y="2428868"/>
            <a:ext cx="785818" cy="135732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Picture 3" descr="С Днем Рождения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3528310" y="1355872"/>
            <a:ext cx="7015601" cy="4303855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1142976" y="607220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Шевчук Ольга Василівна</a:t>
            </a:r>
          </a:p>
          <a:p>
            <a:pPr algn="ctr"/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Золочівська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ЗОШ І-ІІ ступенів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7158" y="214290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Гра </a:t>
            </a:r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“Архітектори”</a:t>
            </a:r>
            <a:endParaRPr lang="uk-UA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uk-UA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З набору геометричних фігур складіть своє  </a:t>
            </a:r>
            <a:r>
              <a:rPr lang="uk-UA" sz="28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“Місто</a:t>
            </a:r>
            <a:r>
              <a:rPr lang="uk-UA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</a:t>
            </a:r>
            <a:r>
              <a:rPr lang="uk-UA" sz="28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многокутників”</a:t>
            </a:r>
            <a:endParaRPr lang="uk-UA" sz="2800" b="1" i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55" name="Рівнобедрений трикутник 54"/>
          <p:cNvSpPr/>
          <p:nvPr/>
        </p:nvSpPr>
        <p:spPr>
          <a:xfrm>
            <a:off x="1785918" y="3214686"/>
            <a:ext cx="1071570" cy="15001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Рівнобедрений трикутник 55"/>
          <p:cNvSpPr/>
          <p:nvPr/>
        </p:nvSpPr>
        <p:spPr>
          <a:xfrm>
            <a:off x="4786314" y="4500570"/>
            <a:ext cx="1071570" cy="15001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Рівнобедрений трикутник 56"/>
          <p:cNvSpPr/>
          <p:nvPr/>
        </p:nvSpPr>
        <p:spPr>
          <a:xfrm>
            <a:off x="6715140" y="3357562"/>
            <a:ext cx="1071570" cy="15001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Рівнобедрений трикутник 57"/>
          <p:cNvSpPr/>
          <p:nvPr/>
        </p:nvSpPr>
        <p:spPr>
          <a:xfrm>
            <a:off x="6143636" y="3857628"/>
            <a:ext cx="1071570" cy="15001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Рівнобедрений трикутник 62"/>
          <p:cNvSpPr/>
          <p:nvPr/>
        </p:nvSpPr>
        <p:spPr>
          <a:xfrm>
            <a:off x="2285984" y="3643314"/>
            <a:ext cx="1071570" cy="15001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Рівнобедрений трикутник 63"/>
          <p:cNvSpPr/>
          <p:nvPr/>
        </p:nvSpPr>
        <p:spPr>
          <a:xfrm>
            <a:off x="5429256" y="4143380"/>
            <a:ext cx="1071570" cy="15001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Рівнобедрений трикутник 61"/>
          <p:cNvSpPr/>
          <p:nvPr/>
        </p:nvSpPr>
        <p:spPr>
          <a:xfrm>
            <a:off x="2928926" y="4143380"/>
            <a:ext cx="1071570" cy="15001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Рівнобедрений трикутник 58"/>
          <p:cNvSpPr/>
          <p:nvPr/>
        </p:nvSpPr>
        <p:spPr>
          <a:xfrm>
            <a:off x="3786182" y="4500570"/>
            <a:ext cx="1071570" cy="15001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D:\Мама\анимированые клипарты для презентаций\5a81b023e72c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2432638" cy="2614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Прямокутник 65"/>
          <p:cNvSpPr/>
          <p:nvPr/>
        </p:nvSpPr>
        <p:spPr>
          <a:xfrm>
            <a:off x="3143240" y="2071678"/>
            <a:ext cx="142876" cy="3428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Прямокутник 66"/>
          <p:cNvSpPr/>
          <p:nvPr/>
        </p:nvSpPr>
        <p:spPr>
          <a:xfrm>
            <a:off x="3428992" y="2071678"/>
            <a:ext cx="142876" cy="3428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Прямокутник 67"/>
          <p:cNvSpPr/>
          <p:nvPr/>
        </p:nvSpPr>
        <p:spPr>
          <a:xfrm>
            <a:off x="3714744" y="2071678"/>
            <a:ext cx="142876" cy="3428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Рівнобедрений трикутник 70"/>
          <p:cNvSpPr/>
          <p:nvPr/>
        </p:nvSpPr>
        <p:spPr>
          <a:xfrm rot="16200000">
            <a:off x="2803910" y="1410876"/>
            <a:ext cx="428628" cy="750099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2" name="Пряма сполучна лінія 71"/>
          <p:cNvCxnSpPr/>
          <p:nvPr/>
        </p:nvCxnSpPr>
        <p:spPr>
          <a:xfrm rot="5400000">
            <a:off x="6000760" y="2000240"/>
            <a:ext cx="85725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3" name="Прямокутник 72"/>
          <p:cNvSpPr/>
          <p:nvPr/>
        </p:nvSpPr>
        <p:spPr>
          <a:xfrm>
            <a:off x="6215074" y="2428868"/>
            <a:ext cx="785818" cy="135732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Прямокутник 73"/>
          <p:cNvSpPr/>
          <p:nvPr/>
        </p:nvSpPr>
        <p:spPr>
          <a:xfrm>
            <a:off x="6215074" y="2071678"/>
            <a:ext cx="142876" cy="3428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5" name="Прямокутник 74"/>
          <p:cNvSpPr/>
          <p:nvPr/>
        </p:nvSpPr>
        <p:spPr>
          <a:xfrm>
            <a:off x="6500826" y="2071678"/>
            <a:ext cx="142876" cy="3428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Прямокутник 75"/>
          <p:cNvSpPr/>
          <p:nvPr/>
        </p:nvSpPr>
        <p:spPr>
          <a:xfrm>
            <a:off x="6786578" y="2071678"/>
            <a:ext cx="142876" cy="3428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7" name="Рівнобедрений трикутник 76"/>
          <p:cNvSpPr/>
          <p:nvPr/>
        </p:nvSpPr>
        <p:spPr>
          <a:xfrm rot="16200000">
            <a:off x="5875744" y="1339438"/>
            <a:ext cx="428628" cy="750099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" name="Блок-схема: знак завершення 77"/>
          <p:cNvSpPr/>
          <p:nvPr/>
        </p:nvSpPr>
        <p:spPr>
          <a:xfrm>
            <a:off x="3357554" y="3071810"/>
            <a:ext cx="285752" cy="714380"/>
          </a:xfrm>
          <a:prstGeom prst="flowChartTerminator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9" name="Блок-схема: знак завершення 78"/>
          <p:cNvSpPr/>
          <p:nvPr/>
        </p:nvSpPr>
        <p:spPr>
          <a:xfrm>
            <a:off x="6572264" y="3071810"/>
            <a:ext cx="285752" cy="714380"/>
          </a:xfrm>
          <a:prstGeom prst="flowChartTerminator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0" name="Блок-схема: магнітний диск 79"/>
          <p:cNvSpPr/>
          <p:nvPr/>
        </p:nvSpPr>
        <p:spPr>
          <a:xfrm>
            <a:off x="4071934" y="2571744"/>
            <a:ext cx="1785950" cy="2143140"/>
          </a:xfrm>
          <a:prstGeom prst="flowChartMagneticDisk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uk-UA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1" name="Блок-схема: витягування 80"/>
          <p:cNvSpPr/>
          <p:nvPr/>
        </p:nvSpPr>
        <p:spPr>
          <a:xfrm>
            <a:off x="3929058" y="1571612"/>
            <a:ext cx="2071702" cy="1500198"/>
          </a:xfrm>
          <a:prstGeom prst="flowChartExtra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2" name="Правильний п'ятикутник 81"/>
          <p:cNvSpPr/>
          <p:nvPr/>
        </p:nvSpPr>
        <p:spPr>
          <a:xfrm>
            <a:off x="4572000" y="3071810"/>
            <a:ext cx="785818" cy="714380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Полілінія 84"/>
          <p:cNvSpPr/>
          <p:nvPr/>
        </p:nvSpPr>
        <p:spPr>
          <a:xfrm>
            <a:off x="3757684" y="4253552"/>
            <a:ext cx="2192740" cy="632346"/>
          </a:xfrm>
          <a:custGeom>
            <a:avLst/>
            <a:gdLst>
              <a:gd name="connsiteX0" fmla="*/ 36394 w 2192740"/>
              <a:gd name="connsiteY0" fmla="*/ 72788 h 632346"/>
              <a:gd name="connsiteX1" fmla="*/ 759725 w 2192740"/>
              <a:gd name="connsiteY1" fmla="*/ 181970 h 632346"/>
              <a:gd name="connsiteX2" fmla="*/ 63689 w 2192740"/>
              <a:gd name="connsiteY2" fmla="*/ 605051 h 632346"/>
              <a:gd name="connsiteX3" fmla="*/ 1141862 w 2192740"/>
              <a:gd name="connsiteY3" fmla="*/ 291152 h 632346"/>
              <a:gd name="connsiteX4" fmla="*/ 1141862 w 2192740"/>
              <a:gd name="connsiteY4" fmla="*/ 291152 h 632346"/>
              <a:gd name="connsiteX5" fmla="*/ 1674125 w 2192740"/>
              <a:gd name="connsiteY5" fmla="*/ 591403 h 632346"/>
              <a:gd name="connsiteX6" fmla="*/ 1728716 w 2192740"/>
              <a:gd name="connsiteY6" fmla="*/ 45493 h 632346"/>
              <a:gd name="connsiteX7" fmla="*/ 2192740 w 2192740"/>
              <a:gd name="connsiteY7" fmla="*/ 318448 h 632346"/>
              <a:gd name="connsiteX8" fmla="*/ 2192740 w 2192740"/>
              <a:gd name="connsiteY8" fmla="*/ 318448 h 63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740" h="632346">
                <a:moveTo>
                  <a:pt x="36394" y="72788"/>
                </a:moveTo>
                <a:cubicBezTo>
                  <a:pt x="395785" y="83024"/>
                  <a:pt x="755176" y="93260"/>
                  <a:pt x="759725" y="181970"/>
                </a:cubicBezTo>
                <a:cubicBezTo>
                  <a:pt x="764274" y="270681"/>
                  <a:pt x="0" y="586854"/>
                  <a:pt x="63689" y="605051"/>
                </a:cubicBezTo>
                <a:lnTo>
                  <a:pt x="1141862" y="291152"/>
                </a:lnTo>
                <a:lnTo>
                  <a:pt x="1141862" y="291152"/>
                </a:lnTo>
                <a:cubicBezTo>
                  <a:pt x="1230573" y="341194"/>
                  <a:pt x="1576316" y="632346"/>
                  <a:pt x="1674125" y="591403"/>
                </a:cubicBezTo>
                <a:cubicBezTo>
                  <a:pt x="1771934" y="550460"/>
                  <a:pt x="1642280" y="90986"/>
                  <a:pt x="1728716" y="45493"/>
                </a:cubicBezTo>
                <a:cubicBezTo>
                  <a:pt x="1815152" y="0"/>
                  <a:pt x="2192740" y="318448"/>
                  <a:pt x="2192740" y="318448"/>
                </a:cubicBezTo>
                <a:lnTo>
                  <a:pt x="2192740" y="318448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7638405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282" y="285729"/>
            <a:ext cx="2143140" cy="285752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PS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uk-UA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БАЖАЄМО</a:t>
            </a:r>
          </a:p>
          <a:p>
            <a:pPr>
              <a:buNone/>
            </a:pPr>
            <a:r>
              <a:rPr lang="uk-UA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ЗАВЖДИ</a:t>
            </a:r>
          </a:p>
          <a:p>
            <a:pPr>
              <a:buNone/>
            </a:pPr>
            <a:r>
              <a:rPr lang="uk-UA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СОНЯЧНОГО</a:t>
            </a:r>
          </a:p>
          <a:p>
            <a:pPr>
              <a:buNone/>
            </a:pPr>
            <a:r>
              <a:rPr lang="uk-UA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НАСТРОЮ!!!</a:t>
            </a:r>
            <a:endParaRPr lang="uk-UA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4" descr="Скачать через торрент Маша и Медведь (1-39, 40 серия) (2009-2014) DVDRip бесплатно"/>
          <p:cNvPicPr>
            <a:picLocks noChangeAspect="1" noChangeArrowheads="1"/>
          </p:cNvPicPr>
          <p:nvPr/>
        </p:nvPicPr>
        <p:blipFill>
          <a:blip r:embed="rId2" cstate="print"/>
          <a:srcRect l="21486" r="19626"/>
          <a:stretch>
            <a:fillRect/>
          </a:stretch>
        </p:blipFill>
        <p:spPr bwMode="auto">
          <a:xfrm>
            <a:off x="2555776" y="0"/>
            <a:ext cx="6588224" cy="6858000"/>
          </a:xfrm>
          <a:prstGeom prst="rect">
            <a:avLst/>
          </a:prstGeom>
          <a:noFill/>
        </p:spPr>
      </p:pic>
      <p:pic>
        <p:nvPicPr>
          <p:cNvPr id="5" name="Picture 2" descr="http://www.edu.cap.ru/home/4364/solnc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2944947" cy="2952328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20" y="142852"/>
            <a:ext cx="850112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Зображені фігури – жителі цієї країни, тому й називаються </a:t>
            </a:r>
          </a:p>
          <a:p>
            <a:pPr algn="ctr"/>
            <a:r>
              <a:rPr lang="uk-UA" sz="3200" b="1" dirty="0" smtClean="0">
                <a:ln w="11430">
                  <a:solidFill>
                    <a:srgbClr val="FF00FF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геометричними фігурами.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592933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Шевчук Ольга Василівна</a:t>
            </a:r>
          </a:p>
          <a:p>
            <a:pPr algn="ctr"/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Золочівська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ЗОШ І-ІІ ступенів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57158" y="1714488"/>
            <a:ext cx="1357322" cy="128588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Рівнобедрений трикутник 5"/>
          <p:cNvSpPr/>
          <p:nvPr/>
        </p:nvSpPr>
        <p:spPr>
          <a:xfrm>
            <a:off x="5500694" y="2500306"/>
            <a:ext cx="1571636" cy="1643074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6858016" y="1785926"/>
            <a:ext cx="1785950" cy="114300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3286116" y="1714488"/>
            <a:ext cx="2500330" cy="1357322"/>
          </a:xfrm>
          <a:prstGeom prst="ellipse">
            <a:avLst/>
          </a:prstGeom>
          <a:solidFill>
            <a:srgbClr val="C12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авильний п'ятикутник 8"/>
          <p:cNvSpPr/>
          <p:nvPr/>
        </p:nvSpPr>
        <p:spPr>
          <a:xfrm>
            <a:off x="1785918" y="2428868"/>
            <a:ext cx="1571636" cy="1571636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>
            <a:off x="4143372" y="3286124"/>
            <a:ext cx="928694" cy="15716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" name="Сполучна лінія уступом 12"/>
          <p:cNvCxnSpPr/>
          <p:nvPr/>
        </p:nvCxnSpPr>
        <p:spPr>
          <a:xfrm rot="16200000" flipH="1">
            <a:off x="1285852" y="4214818"/>
            <a:ext cx="1285884" cy="1000132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Полілінія 14"/>
          <p:cNvSpPr/>
          <p:nvPr/>
        </p:nvSpPr>
        <p:spPr>
          <a:xfrm>
            <a:off x="2857488" y="4357694"/>
            <a:ext cx="1428465" cy="1266967"/>
          </a:xfrm>
          <a:custGeom>
            <a:avLst/>
            <a:gdLst>
              <a:gd name="connsiteX0" fmla="*/ 50041 w 1428465"/>
              <a:gd name="connsiteY0" fmla="*/ 0 h 1266967"/>
              <a:gd name="connsiteX1" fmla="*/ 1305635 w 1428465"/>
              <a:gd name="connsiteY1" fmla="*/ 805218 h 1266967"/>
              <a:gd name="connsiteX2" fmla="*/ 77337 w 1428465"/>
              <a:gd name="connsiteY2" fmla="*/ 696036 h 1266967"/>
              <a:gd name="connsiteX3" fmla="*/ 841611 w 1428465"/>
              <a:gd name="connsiteY3" fmla="*/ 1201003 h 1266967"/>
              <a:gd name="connsiteX4" fmla="*/ 1428465 w 1428465"/>
              <a:gd name="connsiteY4" fmla="*/ 1091821 h 1266967"/>
              <a:gd name="connsiteX5" fmla="*/ 1428465 w 1428465"/>
              <a:gd name="connsiteY5" fmla="*/ 1091821 h 126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8465" h="1266967">
                <a:moveTo>
                  <a:pt x="50041" y="0"/>
                </a:moveTo>
                <a:cubicBezTo>
                  <a:pt x="675563" y="344606"/>
                  <a:pt x="1301086" y="689212"/>
                  <a:pt x="1305635" y="805218"/>
                </a:cubicBezTo>
                <a:cubicBezTo>
                  <a:pt x="1310184" y="921224"/>
                  <a:pt x="154674" y="630072"/>
                  <a:pt x="77337" y="696036"/>
                </a:cubicBezTo>
                <a:cubicBezTo>
                  <a:pt x="0" y="762000"/>
                  <a:pt x="616423" y="1135039"/>
                  <a:pt x="841611" y="1201003"/>
                </a:cubicBezTo>
                <a:cubicBezTo>
                  <a:pt x="1066799" y="1266967"/>
                  <a:pt x="1428465" y="1091821"/>
                  <a:pt x="1428465" y="1091821"/>
                </a:cubicBezTo>
                <a:lnTo>
                  <a:pt x="1428465" y="1091821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214942" y="4500570"/>
            <a:ext cx="1214446" cy="10715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4845522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9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00"/>
                            </p:stCondLst>
                            <p:childTnLst>
                              <p:par>
                                <p:cTn id="2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900"/>
                            </p:stCondLst>
                            <p:childTnLst>
                              <p:par>
                                <p:cTn id="3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900"/>
                            </p:stCondLst>
                            <p:childTnLst>
                              <p:par>
                                <p:cTn id="4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900"/>
                            </p:stCondLst>
                            <p:childTnLst>
                              <p:par>
                                <p:cTn id="5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900"/>
                            </p:stCondLst>
                            <p:childTnLst>
                              <p:par>
                                <p:cTn id="6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900"/>
                            </p:stCondLst>
                            <p:childTnLst>
                              <p:par>
                                <p:cTn id="7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900"/>
                            </p:stCondLst>
                            <p:childTnLst>
                              <p:par>
                                <p:cTn id="8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900"/>
                            </p:stCondLst>
                            <p:childTnLst>
                              <p:par>
                                <p:cTn id="9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5903893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Шевчук Ольга Василівна</a:t>
            </a:r>
          </a:p>
          <a:p>
            <a:pPr algn="ctr"/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Золочівська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ЗОШ І-ІІ ступенів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4285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 Країні Геометрії живе ось такий незвичайний чоловічок. З яких геометричних фігур він складається?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3357554" y="5286388"/>
            <a:ext cx="100013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 17"/>
          <p:cNvSpPr/>
          <p:nvPr/>
        </p:nvSpPr>
        <p:spPr>
          <a:xfrm>
            <a:off x="4714876" y="5286388"/>
            <a:ext cx="100013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Рівнобедрений трикутник 20"/>
          <p:cNvSpPr/>
          <p:nvPr/>
        </p:nvSpPr>
        <p:spPr>
          <a:xfrm rot="10800000">
            <a:off x="4929190" y="4500570"/>
            <a:ext cx="500066" cy="7143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Рівнобедрений трикутник 21"/>
          <p:cNvSpPr/>
          <p:nvPr/>
        </p:nvSpPr>
        <p:spPr>
          <a:xfrm rot="10800000">
            <a:off x="3571868" y="4500570"/>
            <a:ext cx="500066" cy="7143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кутник 22"/>
          <p:cNvSpPr/>
          <p:nvPr/>
        </p:nvSpPr>
        <p:spPr>
          <a:xfrm>
            <a:off x="3786182" y="3286124"/>
            <a:ext cx="142876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Рівнобедрений трикутник 23"/>
          <p:cNvSpPr/>
          <p:nvPr/>
        </p:nvSpPr>
        <p:spPr>
          <a:xfrm rot="16200000">
            <a:off x="2893207" y="3321843"/>
            <a:ext cx="785818" cy="7143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Рівнобедрений трикутник 24"/>
          <p:cNvSpPr/>
          <p:nvPr/>
        </p:nvSpPr>
        <p:spPr>
          <a:xfrm rot="5400000">
            <a:off x="5322099" y="3321843"/>
            <a:ext cx="785818" cy="7143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Блок-схема: вузол 25"/>
          <p:cNvSpPr/>
          <p:nvPr/>
        </p:nvSpPr>
        <p:spPr>
          <a:xfrm>
            <a:off x="3786182" y="2143116"/>
            <a:ext cx="1500198" cy="1143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Блок-схема: вузол 26"/>
          <p:cNvSpPr/>
          <p:nvPr/>
        </p:nvSpPr>
        <p:spPr>
          <a:xfrm>
            <a:off x="4143372" y="2428868"/>
            <a:ext cx="214314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Блок-схема: вузол 27"/>
          <p:cNvSpPr/>
          <p:nvPr/>
        </p:nvSpPr>
        <p:spPr>
          <a:xfrm>
            <a:off x="4714876" y="2428868"/>
            <a:ext cx="214314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Рівнобедрений трикутник 28"/>
          <p:cNvSpPr/>
          <p:nvPr/>
        </p:nvSpPr>
        <p:spPr>
          <a:xfrm>
            <a:off x="4429124" y="2643182"/>
            <a:ext cx="214314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Дуга 30"/>
          <p:cNvSpPr/>
          <p:nvPr/>
        </p:nvSpPr>
        <p:spPr>
          <a:xfrm>
            <a:off x="4143372" y="2928934"/>
            <a:ext cx="857256" cy="7143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Дуга 33"/>
          <p:cNvSpPr/>
          <p:nvPr/>
        </p:nvSpPr>
        <p:spPr>
          <a:xfrm rot="8228366">
            <a:off x="4204775" y="2490270"/>
            <a:ext cx="642942" cy="642942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Рівнобедрений трикутник 34"/>
          <p:cNvSpPr/>
          <p:nvPr/>
        </p:nvSpPr>
        <p:spPr>
          <a:xfrm>
            <a:off x="3571868" y="1285860"/>
            <a:ext cx="1928826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14845522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8" grpId="1" animBg="1"/>
      <p:bldP spid="21" grpId="1" animBg="1"/>
      <p:bldP spid="22" grpId="1" animBg="1"/>
      <p:bldP spid="23" grpId="1" animBg="1"/>
      <p:bldP spid="24" grpId="1" animBg="1"/>
      <p:bldP spid="25" grpId="1" animBg="1"/>
      <p:bldP spid="26" grpId="1" animBg="1"/>
      <p:bldP spid="27" grpId="1" animBg="1"/>
      <p:bldP spid="28" grpId="1" animBg="1"/>
      <p:bldP spid="29" grpId="1" animBg="1"/>
      <p:bldP spid="31" grpId="1" animBg="1"/>
      <p:bldP spid="34" grpId="1" animBg="1"/>
      <p:bldP spid="3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5903893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Шевчук Ольга Василівна</a:t>
            </a:r>
          </a:p>
          <a:p>
            <a:pPr algn="ctr"/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Золочівська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ЗОШ І-ІІ ступенів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2976" y="142853"/>
            <a:ext cx="700092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- Чоловічок приніс ось такий малюнок і пропонує показати та назвати лінії.</a:t>
            </a:r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1643042" y="3643314"/>
            <a:ext cx="571504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Полілінія 31"/>
          <p:cNvSpPr/>
          <p:nvPr/>
        </p:nvSpPr>
        <p:spPr>
          <a:xfrm>
            <a:off x="1571604" y="2714620"/>
            <a:ext cx="1683224" cy="964442"/>
          </a:xfrm>
          <a:custGeom>
            <a:avLst/>
            <a:gdLst>
              <a:gd name="connsiteX0" fmla="*/ 0 w 1683224"/>
              <a:gd name="connsiteY0" fmla="*/ 0 h 964442"/>
              <a:gd name="connsiteX1" fmla="*/ 545910 w 1683224"/>
              <a:gd name="connsiteY1" fmla="*/ 327547 h 964442"/>
              <a:gd name="connsiteX2" fmla="*/ 614149 w 1683224"/>
              <a:gd name="connsiteY2" fmla="*/ 736979 h 964442"/>
              <a:gd name="connsiteX3" fmla="*/ 1050877 w 1683224"/>
              <a:gd name="connsiteY3" fmla="*/ 627797 h 964442"/>
              <a:gd name="connsiteX4" fmla="*/ 1596788 w 1683224"/>
              <a:gd name="connsiteY4" fmla="*/ 914400 h 964442"/>
              <a:gd name="connsiteX5" fmla="*/ 1569492 w 1683224"/>
              <a:gd name="connsiteY5" fmla="*/ 928048 h 964442"/>
              <a:gd name="connsiteX0" fmla="*/ 0 w 1683224"/>
              <a:gd name="connsiteY0" fmla="*/ 0 h 964442"/>
              <a:gd name="connsiteX1" fmla="*/ 188688 w 1683224"/>
              <a:gd name="connsiteY1" fmla="*/ 327547 h 964442"/>
              <a:gd name="connsiteX2" fmla="*/ 614149 w 1683224"/>
              <a:gd name="connsiteY2" fmla="*/ 736979 h 964442"/>
              <a:gd name="connsiteX3" fmla="*/ 1050877 w 1683224"/>
              <a:gd name="connsiteY3" fmla="*/ 627797 h 964442"/>
              <a:gd name="connsiteX4" fmla="*/ 1596788 w 1683224"/>
              <a:gd name="connsiteY4" fmla="*/ 914400 h 964442"/>
              <a:gd name="connsiteX5" fmla="*/ 1569492 w 1683224"/>
              <a:gd name="connsiteY5" fmla="*/ 928048 h 964442"/>
              <a:gd name="connsiteX0" fmla="*/ 0 w 1683224"/>
              <a:gd name="connsiteY0" fmla="*/ 0 h 964442"/>
              <a:gd name="connsiteX1" fmla="*/ 188688 w 1683224"/>
              <a:gd name="connsiteY1" fmla="*/ 327547 h 964442"/>
              <a:gd name="connsiteX2" fmla="*/ 614149 w 1683224"/>
              <a:gd name="connsiteY2" fmla="*/ 736979 h 964442"/>
              <a:gd name="connsiteX3" fmla="*/ 1050877 w 1683224"/>
              <a:gd name="connsiteY3" fmla="*/ 627797 h 964442"/>
              <a:gd name="connsiteX4" fmla="*/ 1596788 w 1683224"/>
              <a:gd name="connsiteY4" fmla="*/ 914400 h 964442"/>
              <a:gd name="connsiteX5" fmla="*/ 1569492 w 1683224"/>
              <a:gd name="connsiteY5" fmla="*/ 928048 h 96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3224" h="964442">
                <a:moveTo>
                  <a:pt x="0" y="0"/>
                </a:moveTo>
                <a:cubicBezTo>
                  <a:pt x="221776" y="102358"/>
                  <a:pt x="86330" y="204717"/>
                  <a:pt x="188688" y="327547"/>
                </a:cubicBezTo>
                <a:cubicBezTo>
                  <a:pt x="753809" y="118568"/>
                  <a:pt x="470451" y="686937"/>
                  <a:pt x="614149" y="736979"/>
                </a:cubicBezTo>
                <a:cubicBezTo>
                  <a:pt x="757847" y="787021"/>
                  <a:pt x="887104" y="598227"/>
                  <a:pt x="1050877" y="627797"/>
                </a:cubicBezTo>
                <a:cubicBezTo>
                  <a:pt x="1214650" y="657367"/>
                  <a:pt x="1510352" y="864358"/>
                  <a:pt x="1596788" y="914400"/>
                </a:cubicBezTo>
                <a:cubicBezTo>
                  <a:pt x="1683224" y="964442"/>
                  <a:pt x="1626358" y="946245"/>
                  <a:pt x="1569492" y="928048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олілінія 36"/>
          <p:cNvSpPr/>
          <p:nvPr/>
        </p:nvSpPr>
        <p:spPr>
          <a:xfrm>
            <a:off x="2101755" y="2206524"/>
            <a:ext cx="504967" cy="244344"/>
          </a:xfrm>
          <a:custGeom>
            <a:avLst/>
            <a:gdLst>
              <a:gd name="connsiteX0" fmla="*/ 0 w 504967"/>
              <a:gd name="connsiteY0" fmla="*/ 181834 h 244344"/>
              <a:gd name="connsiteX1" fmla="*/ 54591 w 504967"/>
              <a:gd name="connsiteY1" fmla="*/ 168186 h 244344"/>
              <a:gd name="connsiteX2" fmla="*/ 136478 w 504967"/>
              <a:gd name="connsiteY2" fmla="*/ 140891 h 244344"/>
              <a:gd name="connsiteX3" fmla="*/ 259308 w 504967"/>
              <a:gd name="connsiteY3" fmla="*/ 154539 h 244344"/>
              <a:gd name="connsiteX4" fmla="*/ 327546 w 504967"/>
              <a:gd name="connsiteY4" fmla="*/ 154539 h 244344"/>
              <a:gd name="connsiteX5" fmla="*/ 341194 w 504967"/>
              <a:gd name="connsiteY5" fmla="*/ 31709 h 244344"/>
              <a:gd name="connsiteX6" fmla="*/ 504967 w 504967"/>
              <a:gd name="connsiteY6" fmla="*/ 4413 h 24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967" h="244344">
                <a:moveTo>
                  <a:pt x="0" y="181834"/>
                </a:moveTo>
                <a:cubicBezTo>
                  <a:pt x="18197" y="177285"/>
                  <a:pt x="36625" y="173576"/>
                  <a:pt x="54591" y="168186"/>
                </a:cubicBezTo>
                <a:cubicBezTo>
                  <a:pt x="82150" y="159918"/>
                  <a:pt x="136478" y="140891"/>
                  <a:pt x="136478" y="140891"/>
                </a:cubicBezTo>
                <a:cubicBezTo>
                  <a:pt x="177421" y="145440"/>
                  <a:pt x="220593" y="140461"/>
                  <a:pt x="259308" y="154539"/>
                </a:cubicBezTo>
                <a:cubicBezTo>
                  <a:pt x="328977" y="179873"/>
                  <a:pt x="237741" y="244344"/>
                  <a:pt x="327546" y="154539"/>
                </a:cubicBezTo>
                <a:cubicBezTo>
                  <a:pt x="332095" y="113596"/>
                  <a:pt x="315108" y="63592"/>
                  <a:pt x="341194" y="31709"/>
                </a:cubicBezTo>
                <a:cubicBezTo>
                  <a:pt x="367138" y="0"/>
                  <a:pt x="461801" y="4413"/>
                  <a:pt x="504967" y="4413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олілінія 37"/>
          <p:cNvSpPr/>
          <p:nvPr/>
        </p:nvSpPr>
        <p:spPr>
          <a:xfrm>
            <a:off x="2579427" y="2811439"/>
            <a:ext cx="532263" cy="218364"/>
          </a:xfrm>
          <a:custGeom>
            <a:avLst/>
            <a:gdLst>
              <a:gd name="connsiteX0" fmla="*/ 0 w 532263"/>
              <a:gd name="connsiteY0" fmla="*/ 0 h 218364"/>
              <a:gd name="connsiteX1" fmla="*/ 40943 w 532263"/>
              <a:gd name="connsiteY1" fmla="*/ 27295 h 218364"/>
              <a:gd name="connsiteX2" fmla="*/ 122830 w 532263"/>
              <a:gd name="connsiteY2" fmla="*/ 54591 h 218364"/>
              <a:gd name="connsiteX3" fmla="*/ 163773 w 532263"/>
              <a:gd name="connsiteY3" fmla="*/ 95534 h 218364"/>
              <a:gd name="connsiteX4" fmla="*/ 177421 w 532263"/>
              <a:gd name="connsiteY4" fmla="*/ 191068 h 218364"/>
              <a:gd name="connsiteX5" fmla="*/ 286603 w 532263"/>
              <a:gd name="connsiteY5" fmla="*/ 177421 h 218364"/>
              <a:gd name="connsiteX6" fmla="*/ 327546 w 532263"/>
              <a:gd name="connsiteY6" fmla="*/ 150125 h 218364"/>
              <a:gd name="connsiteX7" fmla="*/ 504967 w 532263"/>
              <a:gd name="connsiteY7" fmla="*/ 150125 h 218364"/>
              <a:gd name="connsiteX8" fmla="*/ 532263 w 532263"/>
              <a:gd name="connsiteY8" fmla="*/ 218364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263" h="218364">
                <a:moveTo>
                  <a:pt x="0" y="0"/>
                </a:moveTo>
                <a:cubicBezTo>
                  <a:pt x="13648" y="9098"/>
                  <a:pt x="25954" y="20633"/>
                  <a:pt x="40943" y="27295"/>
                </a:cubicBezTo>
                <a:cubicBezTo>
                  <a:pt x="67235" y="38980"/>
                  <a:pt x="122830" y="54591"/>
                  <a:pt x="122830" y="54591"/>
                </a:cubicBezTo>
                <a:cubicBezTo>
                  <a:pt x="136478" y="68239"/>
                  <a:pt x="156605" y="77614"/>
                  <a:pt x="163773" y="95534"/>
                </a:cubicBezTo>
                <a:cubicBezTo>
                  <a:pt x="175720" y="125401"/>
                  <a:pt x="150656" y="173224"/>
                  <a:pt x="177421" y="191068"/>
                </a:cubicBezTo>
                <a:cubicBezTo>
                  <a:pt x="207938" y="211413"/>
                  <a:pt x="250209" y="181970"/>
                  <a:pt x="286603" y="177421"/>
                </a:cubicBezTo>
                <a:cubicBezTo>
                  <a:pt x="300251" y="168322"/>
                  <a:pt x="311985" y="155312"/>
                  <a:pt x="327546" y="150125"/>
                </a:cubicBezTo>
                <a:cubicBezTo>
                  <a:pt x="401397" y="125508"/>
                  <a:pt x="428266" y="139167"/>
                  <a:pt x="504967" y="150125"/>
                </a:cubicBezTo>
                <a:cubicBezTo>
                  <a:pt x="521832" y="200719"/>
                  <a:pt x="512181" y="178201"/>
                  <a:pt x="532263" y="218364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 38"/>
          <p:cNvSpPr/>
          <p:nvPr/>
        </p:nvSpPr>
        <p:spPr>
          <a:xfrm>
            <a:off x="3138985" y="2224504"/>
            <a:ext cx="464024" cy="170675"/>
          </a:xfrm>
          <a:custGeom>
            <a:avLst/>
            <a:gdLst>
              <a:gd name="connsiteX0" fmla="*/ 0 w 464024"/>
              <a:gd name="connsiteY0" fmla="*/ 13729 h 170675"/>
              <a:gd name="connsiteX1" fmla="*/ 81887 w 464024"/>
              <a:gd name="connsiteY1" fmla="*/ 68320 h 170675"/>
              <a:gd name="connsiteX2" fmla="*/ 136478 w 464024"/>
              <a:gd name="connsiteY2" fmla="*/ 150206 h 170675"/>
              <a:gd name="connsiteX3" fmla="*/ 191069 w 464024"/>
              <a:gd name="connsiteY3" fmla="*/ 81968 h 170675"/>
              <a:gd name="connsiteX4" fmla="*/ 272955 w 464024"/>
              <a:gd name="connsiteY4" fmla="*/ 27377 h 170675"/>
              <a:gd name="connsiteX5" fmla="*/ 354842 w 464024"/>
              <a:gd name="connsiteY5" fmla="*/ 81 h 170675"/>
              <a:gd name="connsiteX6" fmla="*/ 436728 w 464024"/>
              <a:gd name="connsiteY6" fmla="*/ 13729 h 170675"/>
              <a:gd name="connsiteX7" fmla="*/ 450376 w 464024"/>
              <a:gd name="connsiteY7" fmla="*/ 54672 h 170675"/>
              <a:gd name="connsiteX8" fmla="*/ 464024 w 464024"/>
              <a:gd name="connsiteY8" fmla="*/ 81968 h 17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024" h="170675">
                <a:moveTo>
                  <a:pt x="0" y="13729"/>
                </a:moveTo>
                <a:cubicBezTo>
                  <a:pt x="27296" y="31926"/>
                  <a:pt x="63690" y="41024"/>
                  <a:pt x="81887" y="68320"/>
                </a:cubicBezTo>
                <a:lnTo>
                  <a:pt x="136478" y="150206"/>
                </a:lnTo>
                <a:cubicBezTo>
                  <a:pt x="241602" y="115166"/>
                  <a:pt x="113451" y="170675"/>
                  <a:pt x="191069" y="81968"/>
                </a:cubicBezTo>
                <a:cubicBezTo>
                  <a:pt x="212671" y="57280"/>
                  <a:pt x="241834" y="37751"/>
                  <a:pt x="272955" y="27377"/>
                </a:cubicBezTo>
                <a:lnTo>
                  <a:pt x="354842" y="81"/>
                </a:lnTo>
                <a:cubicBezTo>
                  <a:pt x="382137" y="4630"/>
                  <a:pt x="412702" y="0"/>
                  <a:pt x="436728" y="13729"/>
                </a:cubicBezTo>
                <a:cubicBezTo>
                  <a:pt x="449218" y="20866"/>
                  <a:pt x="445033" y="41315"/>
                  <a:pt x="450376" y="54672"/>
                </a:cubicBezTo>
                <a:cubicBezTo>
                  <a:pt x="454154" y="64117"/>
                  <a:pt x="459475" y="72869"/>
                  <a:pt x="464024" y="81968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1" name="Пряма сполучна лінія 40"/>
          <p:cNvCxnSpPr/>
          <p:nvPr/>
        </p:nvCxnSpPr>
        <p:spPr>
          <a:xfrm>
            <a:off x="2000232" y="4143380"/>
            <a:ext cx="1500198" cy="7143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сполучна лінія 41"/>
          <p:cNvCxnSpPr/>
          <p:nvPr/>
        </p:nvCxnSpPr>
        <p:spPr>
          <a:xfrm>
            <a:off x="1571604" y="4786322"/>
            <a:ext cx="1714512" cy="7143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Полілінія 43"/>
          <p:cNvSpPr/>
          <p:nvPr/>
        </p:nvSpPr>
        <p:spPr>
          <a:xfrm>
            <a:off x="2511188" y="3671248"/>
            <a:ext cx="1760561" cy="2197289"/>
          </a:xfrm>
          <a:custGeom>
            <a:avLst/>
            <a:gdLst>
              <a:gd name="connsiteX0" fmla="*/ 1760561 w 1760561"/>
              <a:gd name="connsiteY0" fmla="*/ 0 h 2197289"/>
              <a:gd name="connsiteX1" fmla="*/ 1201003 w 1760561"/>
              <a:gd name="connsiteY1" fmla="*/ 286603 h 2197289"/>
              <a:gd name="connsiteX2" fmla="*/ 1596788 w 1760561"/>
              <a:gd name="connsiteY2" fmla="*/ 764274 h 2197289"/>
              <a:gd name="connsiteX3" fmla="*/ 996287 w 1760561"/>
              <a:gd name="connsiteY3" fmla="*/ 914400 h 2197289"/>
              <a:gd name="connsiteX4" fmla="*/ 1473958 w 1760561"/>
              <a:gd name="connsiteY4" fmla="*/ 1446662 h 2197289"/>
              <a:gd name="connsiteX5" fmla="*/ 532263 w 1760561"/>
              <a:gd name="connsiteY5" fmla="*/ 1624083 h 2197289"/>
              <a:gd name="connsiteX6" fmla="*/ 682388 w 1760561"/>
              <a:gd name="connsiteY6" fmla="*/ 1910686 h 2197289"/>
              <a:gd name="connsiteX7" fmla="*/ 0 w 1760561"/>
              <a:gd name="connsiteY7" fmla="*/ 2197289 h 2197289"/>
              <a:gd name="connsiteX8" fmla="*/ 0 w 1760561"/>
              <a:gd name="connsiteY8" fmla="*/ 2197289 h 219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0561" h="2197289">
                <a:moveTo>
                  <a:pt x="1760561" y="0"/>
                </a:moveTo>
                <a:cubicBezTo>
                  <a:pt x="1494429" y="79612"/>
                  <a:pt x="1228298" y="159224"/>
                  <a:pt x="1201003" y="286603"/>
                </a:cubicBezTo>
                <a:cubicBezTo>
                  <a:pt x="1173708" y="413982"/>
                  <a:pt x="1630907" y="659641"/>
                  <a:pt x="1596788" y="764274"/>
                </a:cubicBezTo>
                <a:cubicBezTo>
                  <a:pt x="1562669" y="868907"/>
                  <a:pt x="1016759" y="800669"/>
                  <a:pt x="996287" y="914400"/>
                </a:cubicBezTo>
                <a:cubicBezTo>
                  <a:pt x="975815" y="1028131"/>
                  <a:pt x="1551295" y="1328382"/>
                  <a:pt x="1473958" y="1446662"/>
                </a:cubicBezTo>
                <a:cubicBezTo>
                  <a:pt x="1396621" y="1564943"/>
                  <a:pt x="664191" y="1546746"/>
                  <a:pt x="532263" y="1624083"/>
                </a:cubicBezTo>
                <a:cubicBezTo>
                  <a:pt x="400335" y="1701420"/>
                  <a:pt x="771098" y="1815152"/>
                  <a:pt x="682388" y="1910686"/>
                </a:cubicBezTo>
                <a:cubicBezTo>
                  <a:pt x="593678" y="2006220"/>
                  <a:pt x="0" y="2197289"/>
                  <a:pt x="0" y="2197289"/>
                </a:cubicBezTo>
                <a:lnTo>
                  <a:pt x="0" y="2197289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Полілінія 44"/>
          <p:cNvSpPr/>
          <p:nvPr/>
        </p:nvSpPr>
        <p:spPr>
          <a:xfrm>
            <a:off x="5042847" y="3712191"/>
            <a:ext cx="2174544" cy="2315570"/>
          </a:xfrm>
          <a:custGeom>
            <a:avLst/>
            <a:gdLst>
              <a:gd name="connsiteX0" fmla="*/ 143302 w 2174544"/>
              <a:gd name="connsiteY0" fmla="*/ 0 h 2315570"/>
              <a:gd name="connsiteX1" fmla="*/ 839338 w 2174544"/>
              <a:gd name="connsiteY1" fmla="*/ 327546 h 2315570"/>
              <a:gd name="connsiteX2" fmla="*/ 75063 w 2174544"/>
              <a:gd name="connsiteY2" fmla="*/ 491319 h 2315570"/>
              <a:gd name="connsiteX3" fmla="*/ 1289714 w 2174544"/>
              <a:gd name="connsiteY3" fmla="*/ 764275 h 2315570"/>
              <a:gd name="connsiteX4" fmla="*/ 402610 w 2174544"/>
              <a:gd name="connsiteY4" fmla="*/ 1132764 h 2315570"/>
              <a:gd name="connsiteX5" fmla="*/ 1644556 w 2174544"/>
              <a:gd name="connsiteY5" fmla="*/ 1241946 h 2315570"/>
              <a:gd name="connsiteX6" fmla="*/ 539087 w 2174544"/>
              <a:gd name="connsiteY6" fmla="*/ 1665027 h 2315570"/>
              <a:gd name="connsiteX7" fmla="*/ 1944807 w 2174544"/>
              <a:gd name="connsiteY7" fmla="*/ 2224585 h 2315570"/>
              <a:gd name="connsiteX8" fmla="*/ 1917511 w 2174544"/>
              <a:gd name="connsiteY8" fmla="*/ 2210937 h 231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4544" h="2315570">
                <a:moveTo>
                  <a:pt x="143302" y="0"/>
                </a:moveTo>
                <a:cubicBezTo>
                  <a:pt x="497006" y="122830"/>
                  <a:pt x="850711" y="245660"/>
                  <a:pt x="839338" y="327546"/>
                </a:cubicBezTo>
                <a:cubicBezTo>
                  <a:pt x="827965" y="409432"/>
                  <a:pt x="0" y="418531"/>
                  <a:pt x="75063" y="491319"/>
                </a:cubicBezTo>
                <a:cubicBezTo>
                  <a:pt x="150126" y="564107"/>
                  <a:pt x="1235123" y="657368"/>
                  <a:pt x="1289714" y="764275"/>
                </a:cubicBezTo>
                <a:cubicBezTo>
                  <a:pt x="1344305" y="871182"/>
                  <a:pt x="343470" y="1053152"/>
                  <a:pt x="402610" y="1132764"/>
                </a:cubicBezTo>
                <a:cubicBezTo>
                  <a:pt x="461750" y="1212376"/>
                  <a:pt x="1621810" y="1153236"/>
                  <a:pt x="1644556" y="1241946"/>
                </a:cubicBezTo>
                <a:cubicBezTo>
                  <a:pt x="1667302" y="1330656"/>
                  <a:pt x="489045" y="1501254"/>
                  <a:pt x="539087" y="1665027"/>
                </a:cubicBezTo>
                <a:cubicBezTo>
                  <a:pt x="589129" y="1828800"/>
                  <a:pt x="1715070" y="2133600"/>
                  <a:pt x="1944807" y="2224585"/>
                </a:cubicBezTo>
                <a:cubicBezTo>
                  <a:pt x="2174544" y="2315570"/>
                  <a:pt x="2046027" y="2263253"/>
                  <a:pt x="1917511" y="2210937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7" name="Пряма сполучна лінія 46"/>
          <p:cNvCxnSpPr/>
          <p:nvPr/>
        </p:nvCxnSpPr>
        <p:spPr>
          <a:xfrm flipV="1">
            <a:off x="6072198" y="3786190"/>
            <a:ext cx="1143008" cy="142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/>
          <p:cNvCxnSpPr/>
          <p:nvPr/>
        </p:nvCxnSpPr>
        <p:spPr>
          <a:xfrm flipV="1">
            <a:off x="6429388" y="4214818"/>
            <a:ext cx="1143008" cy="142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сполучна лінія 48"/>
          <p:cNvCxnSpPr/>
          <p:nvPr/>
        </p:nvCxnSpPr>
        <p:spPr>
          <a:xfrm flipV="1">
            <a:off x="6715140" y="4500570"/>
            <a:ext cx="1143008" cy="142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олілінія 16"/>
          <p:cNvSpPr/>
          <p:nvPr/>
        </p:nvSpPr>
        <p:spPr>
          <a:xfrm>
            <a:off x="3500430" y="2643182"/>
            <a:ext cx="2122448" cy="1000132"/>
          </a:xfrm>
          <a:custGeom>
            <a:avLst/>
            <a:gdLst>
              <a:gd name="connsiteX0" fmla="*/ 0 w 1951630"/>
              <a:gd name="connsiteY0" fmla="*/ 1251045 h 1305636"/>
              <a:gd name="connsiteX1" fmla="*/ 805218 w 1951630"/>
              <a:gd name="connsiteY1" fmla="*/ 9098 h 1305636"/>
              <a:gd name="connsiteX2" fmla="*/ 1951630 w 1951630"/>
              <a:gd name="connsiteY2" fmla="*/ 1305636 h 1305636"/>
              <a:gd name="connsiteX3" fmla="*/ 1951630 w 1951630"/>
              <a:gd name="connsiteY3" fmla="*/ 1305636 h 1305636"/>
              <a:gd name="connsiteX4" fmla="*/ 1924334 w 1951630"/>
              <a:gd name="connsiteY4" fmla="*/ 1196454 h 130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630" h="1305636">
                <a:moveTo>
                  <a:pt x="0" y="1251045"/>
                </a:moveTo>
                <a:cubicBezTo>
                  <a:pt x="239973" y="625522"/>
                  <a:pt x="479946" y="0"/>
                  <a:pt x="805218" y="9098"/>
                </a:cubicBezTo>
                <a:cubicBezTo>
                  <a:pt x="1130490" y="18196"/>
                  <a:pt x="1951630" y="1305636"/>
                  <a:pt x="1951630" y="1305636"/>
                </a:cubicBezTo>
                <a:lnTo>
                  <a:pt x="1951630" y="1305636"/>
                </a:lnTo>
                <a:lnTo>
                  <a:pt x="1924334" y="1196454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14845522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0"/>
                            </p:stCondLst>
                            <p:childTnLst>
                              <p:par>
                                <p:cTn id="7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8" grpId="0" animBg="1"/>
      <p:bldP spid="39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36841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Незвичайний чоловічок приніс картинки. Назвіть їх. 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4929198"/>
            <a:ext cx="91440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Чим відрізняються ракети?</a:t>
            </a:r>
            <a:endParaRPr kumimoji="0" lang="uk-UA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5903893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Шевчук Ольга Василівна</a:t>
            </a:r>
          </a:p>
          <a:p>
            <a:pPr algn="ctr"/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Золочівська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ЗОШ І-ІІ ступенів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2143108" y="3000372"/>
            <a:ext cx="1214446" cy="17859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5429256" y="3000372"/>
            <a:ext cx="1214446" cy="178595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й трикутник 8"/>
          <p:cNvSpPr/>
          <p:nvPr/>
        </p:nvSpPr>
        <p:spPr>
          <a:xfrm rot="16200000">
            <a:off x="1607323" y="4250537"/>
            <a:ext cx="642942" cy="4286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й трикутник 11"/>
          <p:cNvSpPr/>
          <p:nvPr/>
        </p:nvSpPr>
        <p:spPr>
          <a:xfrm>
            <a:off x="3357554" y="4143380"/>
            <a:ext cx="428628" cy="642942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7" name="Пряма сполучна лінія 16"/>
          <p:cNvCxnSpPr>
            <a:stCxn id="6" idx="2"/>
          </p:cNvCxnSpPr>
          <p:nvPr/>
        </p:nvCxnSpPr>
        <p:spPr>
          <a:xfrm rot="5400000">
            <a:off x="2446719" y="5054216"/>
            <a:ext cx="571506" cy="35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>
            <a:stCxn id="6" idx="2"/>
          </p:cNvCxnSpPr>
          <p:nvPr/>
        </p:nvCxnSpPr>
        <p:spPr>
          <a:xfrm rot="16200000" flipH="1">
            <a:off x="2732471" y="4804181"/>
            <a:ext cx="428628" cy="3929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/>
          <p:cNvCxnSpPr>
            <a:stCxn id="6" idx="2"/>
          </p:cNvCxnSpPr>
          <p:nvPr/>
        </p:nvCxnSpPr>
        <p:spPr>
          <a:xfrm rot="5400000">
            <a:off x="2303844" y="4768463"/>
            <a:ext cx="428628" cy="4643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Полілінія 24"/>
          <p:cNvSpPr/>
          <p:nvPr/>
        </p:nvSpPr>
        <p:spPr>
          <a:xfrm rot="687527">
            <a:off x="5612988" y="4747469"/>
            <a:ext cx="373064" cy="448746"/>
          </a:xfrm>
          <a:custGeom>
            <a:avLst/>
            <a:gdLst>
              <a:gd name="connsiteX0" fmla="*/ 300251 w 373064"/>
              <a:gd name="connsiteY0" fmla="*/ 0 h 448746"/>
              <a:gd name="connsiteX1" fmla="*/ 341194 w 373064"/>
              <a:gd name="connsiteY1" fmla="*/ 13647 h 448746"/>
              <a:gd name="connsiteX2" fmla="*/ 368490 w 373064"/>
              <a:gd name="connsiteY2" fmla="*/ 95534 h 448746"/>
              <a:gd name="connsiteX3" fmla="*/ 354842 w 373064"/>
              <a:gd name="connsiteY3" fmla="*/ 177421 h 448746"/>
              <a:gd name="connsiteX4" fmla="*/ 272955 w 373064"/>
              <a:gd name="connsiteY4" fmla="*/ 204716 h 448746"/>
              <a:gd name="connsiteX5" fmla="*/ 232012 w 373064"/>
              <a:gd name="connsiteY5" fmla="*/ 218364 h 448746"/>
              <a:gd name="connsiteX6" fmla="*/ 95534 w 373064"/>
              <a:gd name="connsiteY6" fmla="*/ 245659 h 448746"/>
              <a:gd name="connsiteX7" fmla="*/ 150125 w 373064"/>
              <a:gd name="connsiteY7" fmla="*/ 300250 h 448746"/>
              <a:gd name="connsiteX8" fmla="*/ 177421 w 373064"/>
              <a:gd name="connsiteY8" fmla="*/ 341194 h 448746"/>
              <a:gd name="connsiteX9" fmla="*/ 0 w 373064"/>
              <a:gd name="connsiteY9" fmla="*/ 395785 h 44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064" h="448746">
                <a:moveTo>
                  <a:pt x="300251" y="0"/>
                </a:moveTo>
                <a:cubicBezTo>
                  <a:pt x="313899" y="4549"/>
                  <a:pt x="332832" y="1941"/>
                  <a:pt x="341194" y="13647"/>
                </a:cubicBezTo>
                <a:cubicBezTo>
                  <a:pt x="357918" y="37060"/>
                  <a:pt x="368490" y="95534"/>
                  <a:pt x="368490" y="95534"/>
                </a:cubicBezTo>
                <a:cubicBezTo>
                  <a:pt x="363941" y="122830"/>
                  <a:pt x="373064" y="156596"/>
                  <a:pt x="354842" y="177421"/>
                </a:cubicBezTo>
                <a:cubicBezTo>
                  <a:pt x="335895" y="199074"/>
                  <a:pt x="300251" y="195618"/>
                  <a:pt x="272955" y="204716"/>
                </a:cubicBezTo>
                <a:cubicBezTo>
                  <a:pt x="259307" y="209265"/>
                  <a:pt x="246119" y="215543"/>
                  <a:pt x="232012" y="218364"/>
                </a:cubicBezTo>
                <a:lnTo>
                  <a:pt x="95534" y="245659"/>
                </a:lnTo>
                <a:cubicBezTo>
                  <a:pt x="125312" y="334992"/>
                  <a:pt x="83954" y="247313"/>
                  <a:pt x="150125" y="300250"/>
                </a:cubicBezTo>
                <a:cubicBezTo>
                  <a:pt x="162933" y="310497"/>
                  <a:pt x="168322" y="327546"/>
                  <a:pt x="177421" y="341194"/>
                </a:cubicBezTo>
                <a:cubicBezTo>
                  <a:pt x="150533" y="448746"/>
                  <a:pt x="182530" y="395785"/>
                  <a:pt x="0" y="39578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олілінія 25"/>
          <p:cNvSpPr/>
          <p:nvPr/>
        </p:nvSpPr>
        <p:spPr>
          <a:xfrm rot="854843">
            <a:off x="6032310" y="4844955"/>
            <a:ext cx="409433" cy="354842"/>
          </a:xfrm>
          <a:custGeom>
            <a:avLst/>
            <a:gdLst>
              <a:gd name="connsiteX0" fmla="*/ 0 w 409433"/>
              <a:gd name="connsiteY0" fmla="*/ 0 h 354842"/>
              <a:gd name="connsiteX1" fmla="*/ 95535 w 409433"/>
              <a:gd name="connsiteY1" fmla="*/ 27296 h 354842"/>
              <a:gd name="connsiteX2" fmla="*/ 136478 w 409433"/>
              <a:gd name="connsiteY2" fmla="*/ 54591 h 354842"/>
              <a:gd name="connsiteX3" fmla="*/ 150126 w 409433"/>
              <a:gd name="connsiteY3" fmla="*/ 95535 h 354842"/>
              <a:gd name="connsiteX4" fmla="*/ 109183 w 409433"/>
              <a:gd name="connsiteY4" fmla="*/ 218364 h 354842"/>
              <a:gd name="connsiteX5" fmla="*/ 150126 w 409433"/>
              <a:gd name="connsiteY5" fmla="*/ 327546 h 354842"/>
              <a:gd name="connsiteX6" fmla="*/ 232012 w 409433"/>
              <a:gd name="connsiteY6" fmla="*/ 313899 h 354842"/>
              <a:gd name="connsiteX7" fmla="*/ 272956 w 409433"/>
              <a:gd name="connsiteY7" fmla="*/ 286603 h 354842"/>
              <a:gd name="connsiteX8" fmla="*/ 382138 w 409433"/>
              <a:gd name="connsiteY8" fmla="*/ 341194 h 354842"/>
              <a:gd name="connsiteX9" fmla="*/ 409433 w 409433"/>
              <a:gd name="connsiteY9" fmla="*/ 354842 h 35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9433" h="354842">
                <a:moveTo>
                  <a:pt x="0" y="0"/>
                </a:moveTo>
                <a:cubicBezTo>
                  <a:pt x="17491" y="4373"/>
                  <a:pt x="75956" y="17506"/>
                  <a:pt x="95535" y="27296"/>
                </a:cubicBezTo>
                <a:cubicBezTo>
                  <a:pt x="110206" y="34631"/>
                  <a:pt x="122830" y="45493"/>
                  <a:pt x="136478" y="54591"/>
                </a:cubicBezTo>
                <a:cubicBezTo>
                  <a:pt x="141027" y="68239"/>
                  <a:pt x="150126" y="81149"/>
                  <a:pt x="150126" y="95535"/>
                </a:cubicBezTo>
                <a:cubicBezTo>
                  <a:pt x="150126" y="148446"/>
                  <a:pt x="131382" y="173965"/>
                  <a:pt x="109183" y="218364"/>
                </a:cubicBezTo>
                <a:cubicBezTo>
                  <a:pt x="113017" y="233703"/>
                  <a:pt x="130437" y="320162"/>
                  <a:pt x="150126" y="327546"/>
                </a:cubicBezTo>
                <a:cubicBezTo>
                  <a:pt x="176036" y="337262"/>
                  <a:pt x="204717" y="318448"/>
                  <a:pt x="232012" y="313899"/>
                </a:cubicBezTo>
                <a:cubicBezTo>
                  <a:pt x="245660" y="304800"/>
                  <a:pt x="256680" y="288638"/>
                  <a:pt x="272956" y="286603"/>
                </a:cubicBezTo>
                <a:cubicBezTo>
                  <a:pt x="344394" y="277673"/>
                  <a:pt x="337876" y="305785"/>
                  <a:pt x="382138" y="341194"/>
                </a:cubicBezTo>
                <a:cubicBezTo>
                  <a:pt x="390081" y="347549"/>
                  <a:pt x="400335" y="350293"/>
                  <a:pt x="409433" y="35484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олілінія 27"/>
          <p:cNvSpPr/>
          <p:nvPr/>
        </p:nvSpPr>
        <p:spPr>
          <a:xfrm rot="20640229">
            <a:off x="6199646" y="4762315"/>
            <a:ext cx="409433" cy="464024"/>
          </a:xfrm>
          <a:custGeom>
            <a:avLst/>
            <a:gdLst>
              <a:gd name="connsiteX0" fmla="*/ 0 w 409433"/>
              <a:gd name="connsiteY0" fmla="*/ 0 h 464024"/>
              <a:gd name="connsiteX1" fmla="*/ 40943 w 409433"/>
              <a:gd name="connsiteY1" fmla="*/ 13648 h 464024"/>
              <a:gd name="connsiteX2" fmla="*/ 81886 w 409433"/>
              <a:gd name="connsiteY2" fmla="*/ 95535 h 464024"/>
              <a:gd name="connsiteX3" fmla="*/ 95534 w 409433"/>
              <a:gd name="connsiteY3" fmla="*/ 232012 h 464024"/>
              <a:gd name="connsiteX4" fmla="*/ 136478 w 409433"/>
              <a:gd name="connsiteY4" fmla="*/ 245660 h 464024"/>
              <a:gd name="connsiteX5" fmla="*/ 204716 w 409433"/>
              <a:gd name="connsiteY5" fmla="*/ 259308 h 464024"/>
              <a:gd name="connsiteX6" fmla="*/ 286603 w 409433"/>
              <a:gd name="connsiteY6" fmla="*/ 313899 h 464024"/>
              <a:gd name="connsiteX7" fmla="*/ 341194 w 409433"/>
              <a:gd name="connsiteY7" fmla="*/ 395785 h 464024"/>
              <a:gd name="connsiteX8" fmla="*/ 368489 w 409433"/>
              <a:gd name="connsiteY8" fmla="*/ 436729 h 464024"/>
              <a:gd name="connsiteX9" fmla="*/ 409433 w 409433"/>
              <a:gd name="connsiteY9" fmla="*/ 464024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9433" h="464024">
                <a:moveTo>
                  <a:pt x="0" y="0"/>
                </a:moveTo>
                <a:cubicBezTo>
                  <a:pt x="13648" y="4549"/>
                  <a:pt x="29709" y="4661"/>
                  <a:pt x="40943" y="13648"/>
                </a:cubicBezTo>
                <a:cubicBezTo>
                  <a:pt x="64997" y="32891"/>
                  <a:pt x="72895" y="68561"/>
                  <a:pt x="81886" y="95535"/>
                </a:cubicBezTo>
                <a:cubicBezTo>
                  <a:pt x="86435" y="141027"/>
                  <a:pt x="79909" y="189045"/>
                  <a:pt x="95534" y="232012"/>
                </a:cubicBezTo>
                <a:cubicBezTo>
                  <a:pt x="100450" y="245532"/>
                  <a:pt x="122521" y="242171"/>
                  <a:pt x="136478" y="245660"/>
                </a:cubicBezTo>
                <a:cubicBezTo>
                  <a:pt x="158982" y="251286"/>
                  <a:pt x="181970" y="254759"/>
                  <a:pt x="204716" y="259308"/>
                </a:cubicBezTo>
                <a:cubicBezTo>
                  <a:pt x="232012" y="277505"/>
                  <a:pt x="278646" y="282073"/>
                  <a:pt x="286603" y="313899"/>
                </a:cubicBezTo>
                <a:cubicBezTo>
                  <a:pt x="304229" y="384403"/>
                  <a:pt x="284644" y="358086"/>
                  <a:pt x="341194" y="395785"/>
                </a:cubicBezTo>
                <a:cubicBezTo>
                  <a:pt x="350292" y="409433"/>
                  <a:pt x="356891" y="425131"/>
                  <a:pt x="368489" y="436729"/>
                </a:cubicBezTo>
                <a:cubicBezTo>
                  <a:pt x="380087" y="448327"/>
                  <a:pt x="409433" y="464024"/>
                  <a:pt x="409433" y="4640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/>
          <p:cNvSpPr/>
          <p:nvPr/>
        </p:nvSpPr>
        <p:spPr>
          <a:xfrm>
            <a:off x="2643174" y="314324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/>
          <p:cNvSpPr/>
          <p:nvPr/>
        </p:nvSpPr>
        <p:spPr>
          <a:xfrm>
            <a:off x="2643174" y="371475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Овал 30"/>
          <p:cNvSpPr/>
          <p:nvPr/>
        </p:nvSpPr>
        <p:spPr>
          <a:xfrm>
            <a:off x="2643174" y="4286256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/>
          <p:cNvSpPr/>
          <p:nvPr/>
        </p:nvSpPr>
        <p:spPr>
          <a:xfrm>
            <a:off x="5929322" y="435769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Овал 32"/>
          <p:cNvSpPr/>
          <p:nvPr/>
        </p:nvSpPr>
        <p:spPr>
          <a:xfrm>
            <a:off x="5929322" y="314324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Рівнобедрений трикутник 33"/>
          <p:cNvSpPr/>
          <p:nvPr/>
        </p:nvSpPr>
        <p:spPr>
          <a:xfrm>
            <a:off x="2143108" y="2071678"/>
            <a:ext cx="1214446" cy="928694"/>
          </a:xfrm>
          <a:prstGeom prst="triangl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Рівнобедрений трикутник 34"/>
          <p:cNvSpPr/>
          <p:nvPr/>
        </p:nvSpPr>
        <p:spPr>
          <a:xfrm>
            <a:off x="5429256" y="2071678"/>
            <a:ext cx="1214446" cy="928694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кутник 35"/>
          <p:cNvSpPr/>
          <p:nvPr/>
        </p:nvSpPr>
        <p:spPr>
          <a:xfrm>
            <a:off x="5929322" y="2571744"/>
            <a:ext cx="214314" cy="28575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Рівнобедрений трикутник 37"/>
          <p:cNvSpPr/>
          <p:nvPr/>
        </p:nvSpPr>
        <p:spPr>
          <a:xfrm rot="16047558">
            <a:off x="4871756" y="4225585"/>
            <a:ext cx="642942" cy="50006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Рівнобедрений трикутник 38"/>
          <p:cNvSpPr/>
          <p:nvPr/>
        </p:nvSpPr>
        <p:spPr>
          <a:xfrm rot="5400000">
            <a:off x="6572264" y="4214818"/>
            <a:ext cx="642942" cy="50006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92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4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6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1" animBg="1"/>
      <p:bldP spid="9" grpId="1" animBg="1"/>
      <p:bldP spid="12" grpId="1" animBg="1"/>
      <p:bldP spid="25" grpId="0" animBg="1"/>
      <p:bldP spid="29" grpId="1" animBg="1"/>
      <p:bldP spid="30" grpId="1" animBg="1"/>
      <p:bldP spid="31" grpId="1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621508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Шевчук Ольга Василівна</a:t>
            </a:r>
          </a:p>
          <a:p>
            <a:pPr algn="ctr"/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Золочівська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ЗОШ І-ІІ ступенів</a:t>
            </a:r>
          </a:p>
        </p:txBody>
      </p:sp>
      <p:pic>
        <p:nvPicPr>
          <p:cNvPr id="1027" name="Picture 3" descr="C:\Users\Андрій\Desktop\i.jpg"/>
          <p:cNvPicPr>
            <a:picLocks noChangeAspect="1" noChangeArrowheads="1"/>
          </p:cNvPicPr>
          <p:nvPr/>
        </p:nvPicPr>
        <p:blipFill>
          <a:blip r:embed="rId3"/>
          <a:srcRect l="6666" t="5000" r="10000"/>
          <a:stretch>
            <a:fillRect/>
          </a:stretch>
        </p:blipFill>
        <p:spPr bwMode="auto">
          <a:xfrm rot="21211708">
            <a:off x="-187655" y="776418"/>
            <a:ext cx="2475271" cy="1881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ндрій\Desktop\1249420271_figuri.jpg"/>
          <p:cNvPicPr>
            <a:picLocks noChangeAspect="1" noChangeArrowheads="1"/>
          </p:cNvPicPr>
          <p:nvPr/>
        </p:nvPicPr>
        <p:blipFill>
          <a:blip r:embed="rId4"/>
          <a:srcRect l="3866" t="10280" r="55799" b="57009"/>
          <a:stretch>
            <a:fillRect/>
          </a:stretch>
        </p:blipFill>
        <p:spPr bwMode="auto">
          <a:xfrm>
            <a:off x="0" y="2143116"/>
            <a:ext cx="2490792" cy="167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142976" y="142853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Пограємо в гру </a:t>
            </a:r>
          </a:p>
          <a:p>
            <a:pPr algn="ctr"/>
            <a:r>
              <a:rPr lang="uk-UA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“Що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і біля чого знаходиться?”</a:t>
            </a:r>
          </a:p>
        </p:txBody>
      </p:sp>
      <p:pic>
        <p:nvPicPr>
          <p:cNvPr id="1028" name="Picture 4" descr="C:\Users\Андрій\Desktop\1249420271_figuri.jpg"/>
          <p:cNvPicPr>
            <a:picLocks noChangeAspect="1" noChangeArrowheads="1"/>
          </p:cNvPicPr>
          <p:nvPr/>
        </p:nvPicPr>
        <p:blipFill>
          <a:blip r:embed="rId4"/>
          <a:srcRect l="5541" t="64018" r="59665" b="3271"/>
          <a:stretch>
            <a:fillRect/>
          </a:stretch>
        </p:blipFill>
        <p:spPr bwMode="auto">
          <a:xfrm>
            <a:off x="6378329" y="1714488"/>
            <a:ext cx="2765671" cy="2151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Андрій\Desktop\2d0d0a03-5d03-4fc3-b920-1e01a5cf8265.jpeg"/>
          <p:cNvPicPr>
            <a:picLocks noChangeAspect="1" noChangeArrowheads="1"/>
          </p:cNvPicPr>
          <p:nvPr/>
        </p:nvPicPr>
        <p:blipFill>
          <a:blip r:embed="rId5"/>
          <a:srcRect l="12500" t="4464" r="4464" b="43036"/>
          <a:stretch>
            <a:fillRect/>
          </a:stretch>
        </p:blipFill>
        <p:spPr bwMode="auto">
          <a:xfrm rot="777592">
            <a:off x="7088150" y="1299133"/>
            <a:ext cx="1500259" cy="94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1857356" y="1357298"/>
            <a:ext cx="5357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Кружечок і трикутник – хочуть дізнатись в будинках яких фігур є квіти, а в яких немає.</a:t>
            </a:r>
          </a:p>
          <a:p>
            <a:pPr algn="ctr"/>
            <a:r>
              <a:rPr lang="uk-UA" sz="2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Назвіть ці квіти. </a:t>
            </a:r>
          </a:p>
        </p:txBody>
      </p:sp>
      <p:sp>
        <p:nvSpPr>
          <p:cNvPr id="24" name="Овал 23"/>
          <p:cNvSpPr/>
          <p:nvPr/>
        </p:nvSpPr>
        <p:spPr>
          <a:xfrm>
            <a:off x="3428992" y="4071942"/>
            <a:ext cx="2357422" cy="22860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Рівнобедрений трикутник 24"/>
          <p:cNvSpPr/>
          <p:nvPr/>
        </p:nvSpPr>
        <p:spPr>
          <a:xfrm>
            <a:off x="0" y="4286256"/>
            <a:ext cx="2643206" cy="214314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аралелограм 25"/>
          <p:cNvSpPr/>
          <p:nvPr/>
        </p:nvSpPr>
        <p:spPr>
          <a:xfrm>
            <a:off x="1571604" y="3000372"/>
            <a:ext cx="2286016" cy="2000264"/>
          </a:xfrm>
          <a:prstGeom prst="parallelogram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Ромб 26"/>
          <p:cNvSpPr/>
          <p:nvPr/>
        </p:nvSpPr>
        <p:spPr>
          <a:xfrm>
            <a:off x="7000860" y="3857628"/>
            <a:ext cx="2143140" cy="2786082"/>
          </a:xfrm>
          <a:prstGeom prst="diamond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Шестикутник 27"/>
          <p:cNvSpPr/>
          <p:nvPr/>
        </p:nvSpPr>
        <p:spPr>
          <a:xfrm rot="2043503">
            <a:off x="5180964" y="3253834"/>
            <a:ext cx="2428892" cy="1643074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32" name="Picture 8" descr="C:\Users\Андрій\Desktop\0148062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5072074"/>
            <a:ext cx="952500" cy="904875"/>
          </a:xfrm>
          <a:prstGeom prst="rect">
            <a:avLst/>
          </a:prstGeom>
          <a:noFill/>
        </p:spPr>
      </p:pic>
      <p:pic>
        <p:nvPicPr>
          <p:cNvPr id="1034" name="Picture 10" descr="C:\Users\Андрій\Desktop\i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5715016"/>
            <a:ext cx="1126810" cy="928689"/>
          </a:xfrm>
          <a:prstGeom prst="rect">
            <a:avLst/>
          </a:prstGeom>
          <a:noFill/>
        </p:spPr>
      </p:pic>
      <p:pic>
        <p:nvPicPr>
          <p:cNvPr id="1036" name="Picture 12" descr="C:\Users\Андрій\Desktop\i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3786190"/>
            <a:ext cx="1011079" cy="785813"/>
          </a:xfrm>
          <a:prstGeom prst="rect">
            <a:avLst/>
          </a:prstGeom>
          <a:noFill/>
        </p:spPr>
      </p:pic>
      <p:pic>
        <p:nvPicPr>
          <p:cNvPr id="1037" name="Picture 13" descr="C:\Users\Андрій\Desktop\i (3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70" y="3357563"/>
            <a:ext cx="1333509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4845522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10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70" decel="100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770" decel="100000"/>
                                        <p:tgtEl>
                                          <p:spTgt spid="10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3" dur="77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70" decel="100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770" decel="100000"/>
                                        <p:tgtEl>
                                          <p:spTgt spid="1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607220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Шевчук Ольга Василівна</a:t>
            </a:r>
          </a:p>
          <a:p>
            <a:pPr algn="ctr"/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Золочівська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ЗОШ І-ІІ ступенів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158" y="214290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Викласти на партах п’ятикутник із паличок.  Двома паличками розділити його на трикутники.</a:t>
            </a:r>
          </a:p>
        </p:txBody>
      </p:sp>
      <p:cxnSp>
        <p:nvCxnSpPr>
          <p:cNvPr id="29" name="Пряма сполучна лінія 28"/>
          <p:cNvCxnSpPr/>
          <p:nvPr/>
        </p:nvCxnSpPr>
        <p:spPr>
          <a:xfrm rot="5400000">
            <a:off x="5144298" y="2285198"/>
            <a:ext cx="1143008" cy="1588"/>
          </a:xfrm>
          <a:prstGeom prst="line">
            <a:avLst/>
          </a:prstGeom>
          <a:ln>
            <a:solidFill>
              <a:srgbClr val="C12F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29"/>
          <p:cNvCxnSpPr/>
          <p:nvPr/>
        </p:nvCxnSpPr>
        <p:spPr>
          <a:xfrm rot="5400000">
            <a:off x="5858678" y="2285198"/>
            <a:ext cx="1143008" cy="1588"/>
          </a:xfrm>
          <a:prstGeom prst="line">
            <a:avLst/>
          </a:prstGeom>
          <a:ln>
            <a:solidFill>
              <a:srgbClr val="C12F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/>
          <p:cNvCxnSpPr/>
          <p:nvPr/>
        </p:nvCxnSpPr>
        <p:spPr>
          <a:xfrm rot="5400000">
            <a:off x="1500960" y="2285198"/>
            <a:ext cx="1143008" cy="1588"/>
          </a:xfrm>
          <a:prstGeom prst="line">
            <a:avLst/>
          </a:prstGeom>
          <a:ln>
            <a:solidFill>
              <a:srgbClr val="C12F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/>
          <p:cNvCxnSpPr/>
          <p:nvPr/>
        </p:nvCxnSpPr>
        <p:spPr>
          <a:xfrm rot="5400000">
            <a:off x="2215340" y="2285198"/>
            <a:ext cx="1143008" cy="1588"/>
          </a:xfrm>
          <a:prstGeom prst="line">
            <a:avLst/>
          </a:prstGeom>
          <a:ln>
            <a:solidFill>
              <a:srgbClr val="C12F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сполучна лінія 61"/>
          <p:cNvCxnSpPr/>
          <p:nvPr/>
        </p:nvCxnSpPr>
        <p:spPr>
          <a:xfrm rot="5400000">
            <a:off x="2929720" y="2285198"/>
            <a:ext cx="1143008" cy="1588"/>
          </a:xfrm>
          <a:prstGeom prst="line">
            <a:avLst/>
          </a:prstGeom>
          <a:ln>
            <a:solidFill>
              <a:srgbClr val="C12F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сполучна лінія 62"/>
          <p:cNvCxnSpPr/>
          <p:nvPr/>
        </p:nvCxnSpPr>
        <p:spPr>
          <a:xfrm rot="5400000">
            <a:off x="3715538" y="2285198"/>
            <a:ext cx="1143008" cy="1588"/>
          </a:xfrm>
          <a:prstGeom prst="line">
            <a:avLst/>
          </a:prstGeom>
          <a:ln>
            <a:solidFill>
              <a:srgbClr val="C12F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3"/>
          <p:cNvCxnSpPr/>
          <p:nvPr/>
        </p:nvCxnSpPr>
        <p:spPr>
          <a:xfrm rot="5400000">
            <a:off x="4429918" y="2285198"/>
            <a:ext cx="1143008" cy="1588"/>
          </a:xfrm>
          <a:prstGeom prst="line">
            <a:avLst/>
          </a:prstGeom>
          <a:ln>
            <a:solidFill>
              <a:srgbClr val="C12F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 сполучна лінія 64"/>
          <p:cNvCxnSpPr/>
          <p:nvPr/>
        </p:nvCxnSpPr>
        <p:spPr>
          <a:xfrm rot="16200000" flipH="1">
            <a:off x="4822033" y="3321843"/>
            <a:ext cx="1071570" cy="714380"/>
          </a:xfrm>
          <a:prstGeom prst="line">
            <a:avLst/>
          </a:prstGeom>
          <a:ln>
            <a:solidFill>
              <a:srgbClr val="C12F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/>
          <p:cNvCxnSpPr/>
          <p:nvPr/>
        </p:nvCxnSpPr>
        <p:spPr>
          <a:xfrm rot="5400000">
            <a:off x="4000496" y="3286124"/>
            <a:ext cx="1000132" cy="714380"/>
          </a:xfrm>
          <a:prstGeom prst="line">
            <a:avLst/>
          </a:prstGeom>
          <a:ln>
            <a:solidFill>
              <a:srgbClr val="C12F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сполучна лінія 66"/>
          <p:cNvCxnSpPr/>
          <p:nvPr/>
        </p:nvCxnSpPr>
        <p:spPr>
          <a:xfrm rot="10800000">
            <a:off x="4214810" y="5429264"/>
            <a:ext cx="1285884" cy="1588"/>
          </a:xfrm>
          <a:prstGeom prst="line">
            <a:avLst/>
          </a:prstGeom>
          <a:ln>
            <a:solidFill>
              <a:srgbClr val="C12F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сполучна лінія 67"/>
          <p:cNvCxnSpPr/>
          <p:nvPr/>
        </p:nvCxnSpPr>
        <p:spPr>
          <a:xfrm rot="5400000">
            <a:off x="3501224" y="4714090"/>
            <a:ext cx="1143008" cy="1588"/>
          </a:xfrm>
          <a:prstGeom prst="line">
            <a:avLst/>
          </a:prstGeom>
          <a:ln>
            <a:solidFill>
              <a:srgbClr val="C12F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сполучна лінія 68"/>
          <p:cNvCxnSpPr/>
          <p:nvPr/>
        </p:nvCxnSpPr>
        <p:spPr>
          <a:xfrm rot="5400000">
            <a:off x="5144298" y="4714090"/>
            <a:ext cx="1143008" cy="1588"/>
          </a:xfrm>
          <a:prstGeom prst="line">
            <a:avLst/>
          </a:prstGeom>
          <a:ln>
            <a:solidFill>
              <a:srgbClr val="C12F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 сполучна лінія 75"/>
          <p:cNvCxnSpPr/>
          <p:nvPr/>
        </p:nvCxnSpPr>
        <p:spPr>
          <a:xfrm rot="10800000" flipV="1">
            <a:off x="4214810" y="4214818"/>
            <a:ext cx="1285884" cy="1214446"/>
          </a:xfrm>
          <a:prstGeom prst="line">
            <a:avLst/>
          </a:prstGeom>
          <a:ln>
            <a:solidFill>
              <a:srgbClr val="C12F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сполучна лінія 76"/>
          <p:cNvCxnSpPr/>
          <p:nvPr/>
        </p:nvCxnSpPr>
        <p:spPr>
          <a:xfrm rot="5400000">
            <a:off x="3643306" y="3929066"/>
            <a:ext cx="1928826" cy="785818"/>
          </a:xfrm>
          <a:prstGeom prst="line">
            <a:avLst/>
          </a:prstGeom>
          <a:ln>
            <a:solidFill>
              <a:srgbClr val="C12F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4845522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0"/>
                            </p:stCondLst>
                            <p:childTnLst>
                              <p:par>
                                <p:cTn id="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607220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Шевчук Ольга Василівна</a:t>
            </a:r>
          </a:p>
          <a:p>
            <a:pPr algn="ctr"/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Золочівська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ЗОШ І-ІІ ступенів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158" y="214290"/>
            <a:ext cx="8429684" cy="53245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Перед вами геометричні фігури.</a:t>
            </a:r>
          </a:p>
          <a:p>
            <a:pPr algn="just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Завдання 1: </a:t>
            </a:r>
            <a:r>
              <a:rPr lang="uk-UA" sz="3600" b="1" i="1" u="sng" spc="50" dirty="0" smtClean="0">
                <a:ln w="11430"/>
                <a:solidFill>
                  <a:srgbClr val="AF3BA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назвіть їх.</a:t>
            </a:r>
          </a:p>
          <a:p>
            <a:pPr algn="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Завдання 2:  </a:t>
            </a:r>
            <a:r>
              <a:rPr lang="uk-UA" sz="3600" b="1" i="1" u="sng" spc="50" dirty="0" smtClean="0">
                <a:ln w="11430"/>
                <a:solidFill>
                  <a:srgbClr val="AF3BA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накресліть в               зошит.</a:t>
            </a:r>
          </a:p>
          <a:p>
            <a:pPr algn="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              Завдання 3: </a:t>
            </a:r>
            <a:r>
              <a:rPr lang="uk-UA" sz="3600" b="1" i="1" u="sng" spc="50" dirty="0" smtClean="0">
                <a:ln w="11430"/>
                <a:solidFill>
                  <a:srgbClr val="AF3BA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поділіть кожну фігуру на дві частини і назвіть многокутники, які утворилися.</a:t>
            </a:r>
          </a:p>
        </p:txBody>
      </p:sp>
    </p:spTree>
    <p:extLst>
      <p:ext uri="{BB962C8B-B14F-4D97-AF65-F5344CB8AC3E}">
        <p14:creationId xmlns="" xmlns:p14="http://schemas.microsoft.com/office/powerpoint/2010/main" val="2814845522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607220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Шевчук Ольга Василівна</a:t>
            </a:r>
          </a:p>
          <a:p>
            <a:pPr algn="ctr"/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Золочівська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ЗОШ І-ІІ ступенів</a:t>
            </a:r>
          </a:p>
        </p:txBody>
      </p:sp>
      <p:sp>
        <p:nvSpPr>
          <p:cNvPr id="6" name="Паралелограм 5"/>
          <p:cNvSpPr/>
          <p:nvPr/>
        </p:nvSpPr>
        <p:spPr>
          <a:xfrm rot="19845679">
            <a:off x="944344" y="933682"/>
            <a:ext cx="2714644" cy="1357322"/>
          </a:xfrm>
          <a:prstGeom prst="parallelogram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3786182" y="3714752"/>
            <a:ext cx="1643074" cy="15001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6786578" y="285728"/>
            <a:ext cx="1000132" cy="20002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авильний п'ятикутник 8"/>
          <p:cNvSpPr/>
          <p:nvPr/>
        </p:nvSpPr>
        <p:spPr>
          <a:xfrm>
            <a:off x="1071538" y="3786190"/>
            <a:ext cx="1928826" cy="1714512"/>
          </a:xfrm>
          <a:prstGeom prst="pentagon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авильний п'ятикутник 9"/>
          <p:cNvSpPr/>
          <p:nvPr/>
        </p:nvSpPr>
        <p:spPr>
          <a:xfrm rot="10800000">
            <a:off x="5857884" y="3643314"/>
            <a:ext cx="1928826" cy="1714512"/>
          </a:xfrm>
          <a:prstGeom prst="pent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з одним вирізаним кутом 10"/>
          <p:cNvSpPr/>
          <p:nvPr/>
        </p:nvSpPr>
        <p:spPr>
          <a:xfrm>
            <a:off x="3786182" y="1571612"/>
            <a:ext cx="2214578" cy="1500198"/>
          </a:xfrm>
          <a:prstGeom prst="snip1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2" descr="D:\Документы\анимированые клипарты для презентаций\СМАЙЛИКИ\jemocii_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326457"/>
            <a:ext cx="2000232" cy="2531544"/>
          </a:xfrm>
          <a:prstGeom prst="rect">
            <a:avLst/>
          </a:prstGeom>
          <a:noFill/>
        </p:spPr>
      </p:pic>
      <p:cxnSp>
        <p:nvCxnSpPr>
          <p:cNvPr id="18" name="Пряма сполучна лінія 17"/>
          <p:cNvCxnSpPr/>
          <p:nvPr/>
        </p:nvCxnSpPr>
        <p:spPr>
          <a:xfrm rot="16200000" flipH="1">
            <a:off x="892943" y="821513"/>
            <a:ext cx="2571768" cy="150019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rot="10800000" flipV="1">
            <a:off x="3428992" y="1643050"/>
            <a:ext cx="2428892" cy="16430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 flipV="1">
            <a:off x="6500826" y="785794"/>
            <a:ext cx="1500198" cy="78581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 сполучна лінія 23"/>
          <p:cNvCxnSpPr/>
          <p:nvPr/>
        </p:nvCxnSpPr>
        <p:spPr>
          <a:xfrm>
            <a:off x="857224" y="4429132"/>
            <a:ext cx="2357454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V="1">
            <a:off x="3571868" y="3429000"/>
            <a:ext cx="1357322" cy="12858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/>
          <p:cNvCxnSpPr/>
          <p:nvPr/>
        </p:nvCxnSpPr>
        <p:spPr>
          <a:xfrm rot="16200000" flipH="1">
            <a:off x="5536413" y="4464851"/>
            <a:ext cx="2571768" cy="7143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381</Words>
  <Application>Microsoft Office PowerPoint</Application>
  <PresentationFormat>Екран (4:3)</PresentationFormat>
  <Paragraphs>78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Незвичайний чоловічок приніс картинки. Назвіть їх.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Андрій</cp:lastModifiedBy>
  <cp:revision>125</cp:revision>
  <dcterms:created xsi:type="dcterms:W3CDTF">2012-08-01T11:30:26Z</dcterms:created>
  <dcterms:modified xsi:type="dcterms:W3CDTF">2014-12-14T16:29:39Z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